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33"/>
  </p:notesMasterIdLst>
  <p:sldIdLst>
    <p:sldId id="256" r:id="rId3"/>
    <p:sldId id="257" r:id="rId4"/>
    <p:sldId id="258" r:id="rId5"/>
    <p:sldId id="259" r:id="rId6"/>
    <p:sldId id="260" r:id="rId7"/>
    <p:sldId id="261" r:id="rId8"/>
    <p:sldId id="262" r:id="rId9"/>
    <p:sldId id="285"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Lst>
  <p:sldSz cx="9144000" cy="5143500" type="screen16x9"/>
  <p:notesSz cx="6858000" cy="9144000"/>
  <p:embeddedFontLst>
    <p:embeddedFont>
      <p:font typeface="Calibri" panose="020F0502020204030204" pitchFamily="34" charset="0"/>
      <p:regular r:id="rId34"/>
      <p:bold r:id="rId35"/>
      <p:italic r:id="rId36"/>
      <p:boldItalic r:id="rId37"/>
    </p:embeddedFont>
    <p:embeddedFont>
      <p:font typeface="Economica" panose="020B0604020202020204" charset="0"/>
      <p:regular r:id="rId38"/>
      <p:bold r:id="rId39"/>
      <p:italic r:id="rId40"/>
      <p:boldItalic r:id="rId41"/>
    </p:embeddedFont>
    <p:embeddedFont>
      <p:font typeface="Merriweather" panose="020B0604020202020204" charset="0"/>
      <p:regular r:id="rId42"/>
      <p:bold r:id="rId43"/>
      <p:italic r:id="rId44"/>
      <p:boldItalic r:id="rId45"/>
    </p:embeddedFont>
    <p:embeddedFont>
      <p:font typeface="Open Sans" panose="020B0606030504020204" pitchFamily="34" charset="0"/>
      <p:regular r:id="rId46"/>
      <p:bold r:id="rId47"/>
      <p:italic r:id="rId48"/>
      <p:boldItalic r:id="rId49"/>
    </p:embeddedFont>
    <p:embeddedFont>
      <p:font typeface="Roboto" panose="02000000000000000000" pitchFamily="2"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493F9A-71A4-4C36-98BE-42B44354BB0D}" v="7" dt="2020-10-31T05:16:38.806"/>
  </p1510:revLst>
</p1510:revInfo>
</file>

<file path=ppt/tableStyles.xml><?xml version="1.0" encoding="utf-8"?>
<a:tblStyleLst xmlns:a="http://schemas.openxmlformats.org/drawingml/2006/main" def="{D1D85063-B097-4E94-9E34-B748C7B70E72}">
  <a:tblStyle styleId="{D1D85063-B097-4E94-9E34-B748C7B70E72}"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9BBC662-140F-492B-AFDB-F49322D8B6A0}"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808" autoAdjust="0"/>
  </p:normalViewPr>
  <p:slideViewPr>
    <p:cSldViewPr snapToGrid="0">
      <p:cViewPr varScale="1">
        <p:scale>
          <a:sx n="71" d="100"/>
          <a:sy n="71" d="100"/>
        </p:scale>
        <p:origin x="1140" y="3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6.fntdata"/><Relationship Id="rId21" Type="http://schemas.openxmlformats.org/officeDocument/2006/relationships/slide" Target="slides/slide19.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8" Type="http://schemas.microsoft.com/office/2016/11/relationships/changesInfo" Target="changesInfos/changesInfo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1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59" Type="http://schemas.microsoft.com/office/2015/10/relationships/revisionInfo" Target="revisionInfo.xml"/><Relationship Id="rId20" Type="http://schemas.openxmlformats.org/officeDocument/2006/relationships/slide" Target="slides/slide18.xml"/><Relationship Id="rId41" Type="http://schemas.openxmlformats.org/officeDocument/2006/relationships/font" Target="fonts/font8.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1.fntdata"/><Relationship Id="rId52" Type="http://schemas.openxmlformats.org/officeDocument/2006/relationships/font" Target="fonts/font19.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pj 1215" userId="e8d04638ceaa4e7f" providerId="LiveId" clId="{DC493F9A-71A4-4C36-98BE-42B44354BB0D}"/>
    <pc:docChg chg="undo custSel addSld modSld">
      <pc:chgData name="tpj 1215" userId="e8d04638ceaa4e7f" providerId="LiveId" clId="{DC493F9A-71A4-4C36-98BE-42B44354BB0D}" dt="2020-10-31T05:21:48.174" v="229" actId="108"/>
      <pc:docMkLst>
        <pc:docMk/>
      </pc:docMkLst>
      <pc:sldChg chg="modSp mod">
        <pc:chgData name="tpj 1215" userId="e8d04638ceaa4e7f" providerId="LiveId" clId="{DC493F9A-71A4-4C36-98BE-42B44354BB0D}" dt="2020-10-31T05:21:48.174" v="229" actId="108"/>
        <pc:sldMkLst>
          <pc:docMk/>
          <pc:sldMk cId="0" sldId="256"/>
        </pc:sldMkLst>
        <pc:spChg chg="mod">
          <ac:chgData name="tpj 1215" userId="e8d04638ceaa4e7f" providerId="LiveId" clId="{DC493F9A-71A4-4C36-98BE-42B44354BB0D}" dt="2020-10-31T05:21:48.174" v="229" actId="108"/>
          <ac:spMkLst>
            <pc:docMk/>
            <pc:sldMk cId="0" sldId="256"/>
            <ac:spMk id="108" creationId="{00000000-0000-0000-0000-000000000000}"/>
          </ac:spMkLst>
        </pc:spChg>
      </pc:sldChg>
      <pc:sldChg chg="addSp delSp modSp mod">
        <pc:chgData name="tpj 1215" userId="e8d04638ceaa4e7f" providerId="LiveId" clId="{DC493F9A-71A4-4C36-98BE-42B44354BB0D}" dt="2020-10-31T05:16:48.041" v="228" actId="1076"/>
        <pc:sldMkLst>
          <pc:docMk/>
          <pc:sldMk cId="0" sldId="260"/>
        </pc:sldMkLst>
        <pc:spChg chg="add mod">
          <ac:chgData name="tpj 1215" userId="e8d04638ceaa4e7f" providerId="LiveId" clId="{DC493F9A-71A4-4C36-98BE-42B44354BB0D}" dt="2020-10-31T05:16:48.041" v="228" actId="1076"/>
          <ac:spMkLst>
            <pc:docMk/>
            <pc:sldMk cId="0" sldId="260"/>
            <ac:spMk id="3" creationId="{2DCCB709-8742-4C4C-9D58-84B1E9773502}"/>
          </ac:spMkLst>
        </pc:spChg>
        <pc:spChg chg="mod">
          <ac:chgData name="tpj 1215" userId="e8d04638ceaa4e7f" providerId="LiveId" clId="{DC493F9A-71A4-4C36-98BE-42B44354BB0D}" dt="2020-10-31T05:14:19.170" v="65" actId="14100"/>
          <ac:spMkLst>
            <pc:docMk/>
            <pc:sldMk cId="0" sldId="260"/>
            <ac:spMk id="132" creationId="{00000000-0000-0000-0000-000000000000}"/>
          </ac:spMkLst>
        </pc:spChg>
        <pc:picChg chg="add mod">
          <ac:chgData name="tpj 1215" userId="e8d04638ceaa4e7f" providerId="LiveId" clId="{DC493F9A-71A4-4C36-98BE-42B44354BB0D}" dt="2020-10-31T05:15:03.468" v="121" actId="1076"/>
          <ac:picMkLst>
            <pc:docMk/>
            <pc:sldMk cId="0" sldId="260"/>
            <ac:picMk id="2" creationId="{5637E0EB-A5B6-45DA-87BD-8CE6644E9FC1}"/>
          </ac:picMkLst>
        </pc:picChg>
        <pc:picChg chg="add mod">
          <ac:chgData name="tpj 1215" userId="e8d04638ceaa4e7f" providerId="LiveId" clId="{DC493F9A-71A4-4C36-98BE-42B44354BB0D}" dt="2020-10-31T05:16:40.917" v="226" actId="1076"/>
          <ac:picMkLst>
            <pc:docMk/>
            <pc:sldMk cId="0" sldId="260"/>
            <ac:picMk id="4" creationId="{D083EFF4-0211-442A-A48C-88BD9E754F21}"/>
          </ac:picMkLst>
        </pc:picChg>
        <pc:picChg chg="mod">
          <ac:chgData name="tpj 1215" userId="e8d04638ceaa4e7f" providerId="LiveId" clId="{DC493F9A-71A4-4C36-98BE-42B44354BB0D}" dt="2020-10-31T05:12:17.313" v="19" actId="1076"/>
          <ac:picMkLst>
            <pc:docMk/>
            <pc:sldMk cId="0" sldId="260"/>
            <ac:picMk id="133" creationId="{00000000-0000-0000-0000-000000000000}"/>
          </ac:picMkLst>
        </pc:picChg>
        <pc:picChg chg="del mod">
          <ac:chgData name="tpj 1215" userId="e8d04638ceaa4e7f" providerId="LiveId" clId="{DC493F9A-71A4-4C36-98BE-42B44354BB0D}" dt="2020-10-31T05:13:17.523" v="30" actId="478"/>
          <ac:picMkLst>
            <pc:docMk/>
            <pc:sldMk cId="0" sldId="260"/>
            <ac:picMk id="134" creationId="{00000000-0000-0000-0000-000000000000}"/>
          </ac:picMkLst>
        </pc:picChg>
        <pc:picChg chg="mod">
          <ac:chgData name="tpj 1215" userId="e8d04638ceaa4e7f" providerId="LiveId" clId="{DC493F9A-71A4-4C36-98BE-42B44354BB0D}" dt="2020-10-31T05:14:23.374" v="66" actId="1076"/>
          <ac:picMkLst>
            <pc:docMk/>
            <pc:sldMk cId="0" sldId="260"/>
            <ac:picMk id="135" creationId="{00000000-0000-0000-0000-000000000000}"/>
          </ac:picMkLst>
        </pc:picChg>
      </pc:sldChg>
      <pc:sldChg chg="modSp mod">
        <pc:chgData name="tpj 1215" userId="e8d04638ceaa4e7f" providerId="LiveId" clId="{DC493F9A-71A4-4C36-98BE-42B44354BB0D}" dt="2020-10-31T04:51:03.150" v="4" actId="1076"/>
        <pc:sldMkLst>
          <pc:docMk/>
          <pc:sldMk cId="0" sldId="261"/>
        </pc:sldMkLst>
        <pc:picChg chg="mod">
          <ac:chgData name="tpj 1215" userId="e8d04638ceaa4e7f" providerId="LiveId" clId="{DC493F9A-71A4-4C36-98BE-42B44354BB0D}" dt="2020-10-31T04:51:03.150" v="4" actId="1076"/>
          <ac:picMkLst>
            <pc:docMk/>
            <pc:sldMk cId="0" sldId="261"/>
            <ac:picMk id="147" creationId="{00000000-0000-0000-0000-000000000000}"/>
          </ac:picMkLst>
        </pc:picChg>
      </pc:sldChg>
      <pc:sldChg chg="delSp modSp mod delAnim modAnim">
        <pc:chgData name="tpj 1215" userId="e8d04638ceaa4e7f" providerId="LiveId" clId="{DC493F9A-71A4-4C36-98BE-42B44354BB0D}" dt="2020-10-31T04:52:18.518" v="18" actId="1076"/>
        <pc:sldMkLst>
          <pc:docMk/>
          <pc:sldMk cId="0" sldId="262"/>
        </pc:sldMkLst>
        <pc:picChg chg="mod">
          <ac:chgData name="tpj 1215" userId="e8d04638ceaa4e7f" providerId="LiveId" clId="{DC493F9A-71A4-4C36-98BE-42B44354BB0D}" dt="2020-10-31T04:52:18.518" v="18" actId="1076"/>
          <ac:picMkLst>
            <pc:docMk/>
            <pc:sldMk cId="0" sldId="262"/>
            <ac:picMk id="154" creationId="{00000000-0000-0000-0000-000000000000}"/>
          </ac:picMkLst>
        </pc:picChg>
        <pc:picChg chg="del mod ord">
          <ac:chgData name="tpj 1215" userId="e8d04638ceaa4e7f" providerId="LiveId" clId="{DC493F9A-71A4-4C36-98BE-42B44354BB0D}" dt="2020-10-31T04:52:00.915" v="15" actId="478"/>
          <ac:picMkLst>
            <pc:docMk/>
            <pc:sldMk cId="0" sldId="262"/>
            <ac:picMk id="155" creationId="{00000000-0000-0000-0000-000000000000}"/>
          </ac:picMkLst>
        </pc:picChg>
        <pc:picChg chg="del">
          <ac:chgData name="tpj 1215" userId="e8d04638ceaa4e7f" providerId="LiveId" clId="{DC493F9A-71A4-4C36-98BE-42B44354BB0D}" dt="2020-10-31T04:52:01.712" v="16" actId="478"/>
          <ac:picMkLst>
            <pc:docMk/>
            <pc:sldMk cId="0" sldId="262"/>
            <ac:picMk id="156" creationId="{00000000-0000-0000-0000-000000000000}"/>
          </ac:picMkLst>
        </pc:picChg>
      </pc:sldChg>
      <pc:sldChg chg="delSp modSp add mod delAnim modAnim">
        <pc:chgData name="tpj 1215" userId="e8d04638ceaa4e7f" providerId="LiveId" clId="{DC493F9A-71A4-4C36-98BE-42B44354BB0D}" dt="2020-10-31T04:51:57.115" v="14"/>
        <pc:sldMkLst>
          <pc:docMk/>
          <pc:sldMk cId="3286357195" sldId="285"/>
        </pc:sldMkLst>
        <pc:picChg chg="del mod">
          <ac:chgData name="tpj 1215" userId="e8d04638ceaa4e7f" providerId="LiveId" clId="{DC493F9A-71A4-4C36-98BE-42B44354BB0D}" dt="2020-10-31T04:51:42.581" v="10" actId="478"/>
          <ac:picMkLst>
            <pc:docMk/>
            <pc:sldMk cId="3286357195" sldId="285"/>
            <ac:picMk id="154" creationId="{00000000-0000-0000-0000-000000000000}"/>
          </ac:picMkLst>
        </pc:picChg>
        <pc:picChg chg="mod">
          <ac:chgData name="tpj 1215" userId="e8d04638ceaa4e7f" providerId="LiveId" clId="{DC493F9A-71A4-4C36-98BE-42B44354BB0D}" dt="2020-10-31T04:51:44.977" v="11" actId="1076"/>
          <ac:picMkLst>
            <pc:docMk/>
            <pc:sldMk cId="3286357195" sldId="285"/>
            <ac:picMk id="155" creationId="{00000000-0000-0000-0000-000000000000}"/>
          </ac:picMkLst>
        </pc:picChg>
        <pc:picChg chg="mod">
          <ac:chgData name="tpj 1215" userId="e8d04638ceaa4e7f" providerId="LiveId" clId="{DC493F9A-71A4-4C36-98BE-42B44354BB0D}" dt="2020-10-31T04:51:47.873" v="12" actId="1076"/>
          <ac:picMkLst>
            <pc:docMk/>
            <pc:sldMk cId="3286357195" sldId="285"/>
            <ac:picMk id="156" creationId="{00000000-0000-0000-0000-000000000000}"/>
          </ac:picMkLst>
        </pc:picChg>
        <pc:picChg chg="del">
          <ac:chgData name="tpj 1215" userId="e8d04638ceaa4e7f" providerId="LiveId" clId="{DC493F9A-71A4-4C36-98BE-42B44354BB0D}" dt="2020-10-31T04:51:35.495" v="6" actId="478"/>
          <ac:picMkLst>
            <pc:docMk/>
            <pc:sldMk cId="3286357195" sldId="285"/>
            <ac:picMk id="157" creationId="{00000000-0000-0000-0000-000000000000}"/>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ncdc.noaa.gov/cdo-web/"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 team chose “sonoma county wildfire risk anlaysis” as our project. Team members are Afra, Ginny, Ililta, Sukriti, and Sunanda. (10sec)</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74fee30ab_2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74fee30ab_2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dk1"/>
                </a:solidFill>
                <a:latin typeface="Merriweather"/>
                <a:ea typeface="Merriweather"/>
                <a:cs typeface="Merriweather"/>
                <a:sym typeface="Merriweather"/>
              </a:rPr>
              <a:t>Random Forest Classifier (RFC) on Fire History &amp; Weather Data</a:t>
            </a:r>
            <a:endParaRPr sz="1700">
              <a:solidFill>
                <a:schemeClr val="dk1"/>
              </a:solidFill>
              <a:latin typeface="Merriweather"/>
              <a:ea typeface="Merriweather"/>
              <a:cs typeface="Merriweather"/>
              <a:sym typeface="Merriweather"/>
            </a:endParaRPr>
          </a:p>
          <a:p>
            <a:pPr marL="0" lvl="0" indent="0" algn="l" rtl="0">
              <a:spcBef>
                <a:spcPts val="0"/>
              </a:spcBef>
              <a:spcAft>
                <a:spcPts val="0"/>
              </a:spcAft>
              <a:buClr>
                <a:schemeClr val="dk1"/>
              </a:buClr>
              <a:buSzPts val="1100"/>
              <a:buFont typeface="Arial"/>
              <a:buNone/>
            </a:pPr>
            <a:r>
              <a:rPr lang="en" sz="1050">
                <a:solidFill>
                  <a:schemeClr val="dk1"/>
                </a:solidFill>
              </a:rPr>
              <a:t>This weather dataset has been obtained from the NOAA, Climate Data Online, Climatology website:</a:t>
            </a:r>
            <a:r>
              <a:rPr lang="en" sz="1050">
                <a:solidFill>
                  <a:schemeClr val="dk1"/>
                </a:solidFill>
                <a:uFill>
                  <a:noFill/>
                </a:uFill>
                <a:hlinkClick r:id="rId3"/>
              </a:rPr>
              <a:t> </a:t>
            </a:r>
            <a:r>
              <a:rPr lang="en" sz="1050">
                <a:solidFill>
                  <a:schemeClr val="hlink"/>
                </a:solidFill>
                <a:uFill>
                  <a:noFill/>
                </a:uFill>
                <a:hlinkClick r:id="rId3"/>
              </a:rPr>
              <a:t>https://www.ncdc.noaa.gov/cdo-web/</a:t>
            </a:r>
            <a:endParaRPr sz="1700">
              <a:solidFill>
                <a:schemeClr val="dk1"/>
              </a:solidFill>
              <a:latin typeface="Merriweather"/>
              <a:ea typeface="Merriweather"/>
              <a:cs typeface="Merriweather"/>
              <a:sym typeface="Merriweathe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774fee30ab_2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774fee30ab_2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400" b="1">
                <a:solidFill>
                  <a:schemeClr val="dk1"/>
                </a:solidFill>
              </a:rPr>
              <a:t>Model Selection + Justification</a:t>
            </a:r>
            <a:endParaRPr sz="1400" b="1">
              <a:solidFill>
                <a:schemeClr val="dk1"/>
              </a:solidFill>
            </a:endParaRPr>
          </a:p>
          <a:p>
            <a:pPr marL="0" lvl="0" indent="0" algn="l" rtl="0">
              <a:lnSpc>
                <a:spcPct val="115000"/>
              </a:lnSpc>
              <a:spcBef>
                <a:spcPts val="1600"/>
              </a:spcBef>
              <a:spcAft>
                <a:spcPts val="0"/>
              </a:spcAft>
              <a:buClr>
                <a:schemeClr val="dk1"/>
              </a:buClr>
              <a:buSzPts val="1100"/>
              <a:buFont typeface="Arial"/>
              <a:buNone/>
            </a:pPr>
            <a:r>
              <a:rPr lang="en" sz="1400" b="1">
                <a:solidFill>
                  <a:schemeClr val="dk1"/>
                </a:solidFill>
              </a:rPr>
              <a:t>Goal: </a:t>
            </a:r>
            <a:r>
              <a:rPr lang="en" sz="1400">
                <a:solidFill>
                  <a:schemeClr val="dk1"/>
                </a:solidFill>
              </a:rPr>
              <a:t>build a classifier to accurately predict the probability of a fire based on weather conditions like temperature, humidity, precipitation, and wind speed and fire history. </a:t>
            </a:r>
            <a:r>
              <a:rPr lang="en" sz="1400" b="1">
                <a:solidFill>
                  <a:schemeClr val="dk1"/>
                </a:solidFill>
              </a:rPr>
              <a:t>Output of model: </a:t>
            </a:r>
            <a:r>
              <a:rPr lang="en" sz="1400">
                <a:solidFill>
                  <a:schemeClr val="dk1"/>
                </a:solidFill>
              </a:rPr>
              <a:t>binary classification of results (1 = Fire &amp; 0 = No Fire)</a:t>
            </a:r>
            <a:endParaRPr sz="1400">
              <a:solidFill>
                <a:schemeClr val="dk1"/>
              </a:solidFill>
            </a:endParaRPr>
          </a:p>
          <a:p>
            <a:pPr marL="0" lvl="0" indent="0" algn="l" rtl="0">
              <a:spcBef>
                <a:spcPts val="1600"/>
              </a:spcBef>
              <a:spcAft>
                <a:spcPts val="0"/>
              </a:spcAft>
              <a:buClr>
                <a:schemeClr val="dk1"/>
              </a:buClr>
              <a:buSzPts val="1100"/>
              <a:buFont typeface="Arial"/>
              <a:buNone/>
            </a:pPr>
            <a:r>
              <a:rPr lang="en" sz="1400">
                <a:solidFill>
                  <a:schemeClr val="dk1"/>
                </a:solidFill>
              </a:rPr>
              <a:t>FireEvents = 0 (No Fire): 9080 cases</a:t>
            </a:r>
            <a:endParaRPr sz="1400">
              <a:solidFill>
                <a:schemeClr val="dk1"/>
              </a:solidFill>
            </a:endParaRPr>
          </a:p>
          <a:p>
            <a:pPr marL="0" lvl="0" indent="0" algn="l" rtl="0">
              <a:spcBef>
                <a:spcPts val="0"/>
              </a:spcBef>
              <a:spcAft>
                <a:spcPts val="0"/>
              </a:spcAft>
              <a:buClr>
                <a:schemeClr val="dk1"/>
              </a:buClr>
              <a:buSzPts val="1100"/>
              <a:buFont typeface="Arial"/>
              <a:buNone/>
            </a:pPr>
            <a:r>
              <a:rPr lang="en" sz="1400">
                <a:solidFill>
                  <a:schemeClr val="dk1"/>
                </a:solidFill>
              </a:rPr>
              <a:t>FireEvents = 1 (Fire): 104 cases</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lnSpc>
                <a:spcPct val="115000"/>
              </a:lnSpc>
              <a:spcBef>
                <a:spcPts val="0"/>
              </a:spcBef>
              <a:spcAft>
                <a:spcPts val="0"/>
              </a:spcAft>
              <a:buNone/>
            </a:pPr>
            <a:r>
              <a:rPr lang="en" sz="1400">
                <a:solidFill>
                  <a:schemeClr val="dk1"/>
                </a:solidFill>
              </a:rPr>
              <a:t>Bagging is a technique to reduce variance of model with high-variance, such as DTs. Bagging is used to reduce the complexity of the models that overfit the training data (high variance and low bias)</a:t>
            </a:r>
            <a:endParaRPr sz="1400">
              <a:solidFill>
                <a:schemeClr val="dk1"/>
              </a:solidFill>
            </a:endParaRPr>
          </a:p>
          <a:p>
            <a:pPr marL="0" lvl="0" indent="0" algn="l" rtl="0">
              <a:spcBef>
                <a:spcPts val="1600"/>
              </a:spcBef>
              <a:spcAft>
                <a:spcPts val="0"/>
              </a:spcAft>
              <a:buClr>
                <a:schemeClr val="dk1"/>
              </a:buClr>
              <a:buSzPts val="1100"/>
              <a:buFont typeface="Arial"/>
              <a:buNone/>
            </a:pPr>
            <a:endParaRPr sz="14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770df73048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770df73048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dk1"/>
                </a:solidFill>
              </a:rPr>
              <a:t>FireEvents = 0 (No Fire): 9080 cases</a:t>
            </a:r>
            <a:endParaRPr sz="1400">
              <a:solidFill>
                <a:schemeClr val="dk1"/>
              </a:solidFill>
            </a:endParaRPr>
          </a:p>
          <a:p>
            <a:pPr marL="0" lvl="0" indent="0" algn="l" rtl="0">
              <a:spcBef>
                <a:spcPts val="0"/>
              </a:spcBef>
              <a:spcAft>
                <a:spcPts val="0"/>
              </a:spcAft>
              <a:buNone/>
            </a:pPr>
            <a:r>
              <a:rPr lang="en" sz="1400">
                <a:solidFill>
                  <a:schemeClr val="dk1"/>
                </a:solidFill>
              </a:rPr>
              <a:t>FireEvents = 1 (Fire): 104 cases</a:t>
            </a:r>
            <a:endParaRPr sz="1400">
              <a:solidFill>
                <a:schemeClr val="dk1"/>
              </a:solidFill>
            </a:endParaRPr>
          </a:p>
          <a:p>
            <a:pPr marL="0" lvl="0" indent="0" algn="l" rtl="0">
              <a:spcBef>
                <a:spcPts val="0"/>
              </a:spcBef>
              <a:spcAft>
                <a:spcPts val="0"/>
              </a:spcAft>
              <a:buNone/>
            </a:pPr>
            <a:endParaRPr sz="1300"/>
          </a:p>
          <a:p>
            <a:pPr marL="0" lvl="0" indent="0" algn="l" rtl="0">
              <a:spcBef>
                <a:spcPts val="0"/>
              </a:spcBef>
              <a:spcAft>
                <a:spcPts val="0"/>
              </a:spcAft>
              <a:buNone/>
            </a:pPr>
            <a:r>
              <a:rPr lang="en" sz="1300"/>
              <a:t>Note: X = features data, y = target/label data</a:t>
            </a:r>
            <a:endParaRPr sz="1300"/>
          </a:p>
          <a:p>
            <a:pPr marL="0" lvl="0" indent="0" algn="l" rtl="0">
              <a:spcBef>
                <a:spcPts val="0"/>
              </a:spcBef>
              <a:spcAft>
                <a:spcPts val="0"/>
              </a:spcAft>
              <a:buNone/>
            </a:pPr>
            <a:endParaRPr sz="1400">
              <a:solidFill>
                <a:schemeClr val="dk1"/>
              </a:solidFill>
            </a:endParaRPr>
          </a:p>
          <a:p>
            <a:pPr marL="0" lvl="0" indent="0" algn="l" rtl="0">
              <a:lnSpc>
                <a:spcPct val="115000"/>
              </a:lnSpc>
              <a:spcBef>
                <a:spcPts val="0"/>
              </a:spcBef>
              <a:spcAft>
                <a:spcPts val="0"/>
              </a:spcAft>
              <a:buNone/>
            </a:pPr>
            <a:r>
              <a:rPr lang="en" sz="1400" b="1">
                <a:solidFill>
                  <a:schemeClr val="dk1"/>
                </a:solidFill>
              </a:rPr>
              <a:t>Model Selection - RFC</a:t>
            </a:r>
            <a:endParaRPr sz="1400" b="1">
              <a:solidFill>
                <a:schemeClr val="dk1"/>
              </a:solidFill>
            </a:endParaRPr>
          </a:p>
          <a:p>
            <a:pPr marL="0" lvl="0" indent="0" algn="l" rtl="0">
              <a:lnSpc>
                <a:spcPct val="115000"/>
              </a:lnSpc>
              <a:spcBef>
                <a:spcPts val="1600"/>
              </a:spcBef>
              <a:spcAft>
                <a:spcPts val="0"/>
              </a:spcAft>
              <a:buNone/>
            </a:pPr>
            <a:r>
              <a:rPr lang="en" sz="1400" b="1">
                <a:solidFill>
                  <a:schemeClr val="dk1"/>
                </a:solidFill>
              </a:rPr>
              <a:t>Random Forest Classifier (RFC): </a:t>
            </a:r>
            <a:r>
              <a:rPr lang="en" sz="1400">
                <a:solidFill>
                  <a:schemeClr val="dk1"/>
                </a:solidFill>
              </a:rPr>
              <a:t>Ensemble learning method based on classification. It is a collection of many decision trees “randomly selected subset of training set. It aggregates the votes from different decision trees to decide the final class of the test object” and hence is also referred to </a:t>
            </a:r>
            <a:r>
              <a:rPr lang="en" sz="1400" b="1" i="1">
                <a:solidFill>
                  <a:schemeClr val="dk1"/>
                </a:solidFill>
              </a:rPr>
              <a:t>bootstrap aggregation or bagging techniq</a:t>
            </a:r>
            <a:r>
              <a:rPr lang="en" sz="1400" i="1">
                <a:solidFill>
                  <a:schemeClr val="dk1"/>
                </a:solidFill>
              </a:rPr>
              <a:t>ue.</a:t>
            </a:r>
            <a:endParaRPr sz="1400">
              <a:solidFill>
                <a:schemeClr val="dk1"/>
              </a:solidFill>
            </a:endParaRPr>
          </a:p>
          <a:p>
            <a:pPr marL="0" lvl="0" indent="0" algn="l" rtl="0">
              <a:spcBef>
                <a:spcPts val="1600"/>
              </a:spcBef>
              <a:spcAft>
                <a:spcPts val="0"/>
              </a:spcAft>
              <a:buNone/>
            </a:pPr>
            <a:r>
              <a:rPr lang="en" sz="1400" b="1">
                <a:solidFill>
                  <a:schemeClr val="dk1"/>
                </a:solidFill>
              </a:rPr>
              <a:t>Justification of Model Selection </a:t>
            </a:r>
            <a:endParaRPr sz="140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a:solidFill>
                  <a:schemeClr val="dk1"/>
                </a:solidFill>
              </a:rPr>
              <a:t>Bagging is a technique to reduce variance of model with high-variance, such as DTs. Bagging is used to reduce the complexity of the models that overfit the training data (high variance and low bias)</a:t>
            </a:r>
            <a:endParaRPr sz="1400">
              <a:solidFill>
                <a:schemeClr val="dk1"/>
              </a:solidFill>
            </a:endParaRPr>
          </a:p>
          <a:p>
            <a:pPr marL="457200" lvl="0" indent="-317500" algn="just" rtl="0">
              <a:lnSpc>
                <a:spcPct val="115000"/>
              </a:lnSpc>
              <a:spcBef>
                <a:spcPts val="0"/>
              </a:spcBef>
              <a:spcAft>
                <a:spcPts val="0"/>
              </a:spcAft>
              <a:buClr>
                <a:schemeClr val="dk1"/>
              </a:buClr>
              <a:buSzPts val="1400"/>
              <a:buChar char="-"/>
            </a:pPr>
            <a:r>
              <a:rPr lang="en" sz="1400">
                <a:solidFill>
                  <a:schemeClr val="dk1"/>
                </a:solidFill>
                <a:highlight>
                  <a:schemeClr val="lt1"/>
                </a:highlight>
              </a:rPr>
              <a:t>As this model creates different decision trees, it does not return the same result. It returns the value which has better accuracy through the committee (majority voting) system of trees.</a:t>
            </a:r>
            <a:endParaRPr sz="1400">
              <a:solidFill>
                <a:schemeClr val="dk1"/>
              </a:solidFill>
              <a:highlight>
                <a:schemeClr val="lt1"/>
              </a:highlight>
            </a:endParaRPr>
          </a:p>
          <a:p>
            <a:pPr marL="457200" lvl="0" indent="-317500" algn="just" rtl="0">
              <a:lnSpc>
                <a:spcPct val="115000"/>
              </a:lnSpc>
              <a:spcBef>
                <a:spcPts val="0"/>
              </a:spcBef>
              <a:spcAft>
                <a:spcPts val="0"/>
              </a:spcAft>
              <a:buClr>
                <a:schemeClr val="dk1"/>
              </a:buClr>
              <a:buSzPts val="1400"/>
              <a:buChar char="-"/>
            </a:pPr>
            <a:r>
              <a:rPr lang="en" sz="1400">
                <a:solidFill>
                  <a:schemeClr val="dk1"/>
                </a:solidFill>
                <a:highlight>
                  <a:schemeClr val="lt1"/>
                </a:highlight>
              </a:rPr>
              <a:t>The ensemble model ends up outperforming any individual DT’s output as DT models are prone to overfitting the data. </a:t>
            </a:r>
            <a:endParaRPr sz="1400">
              <a:solidFill>
                <a:schemeClr val="dk1"/>
              </a:solidFill>
              <a:highlight>
                <a:schemeClr val="lt1"/>
              </a:highlight>
            </a:endParaRPr>
          </a:p>
          <a:p>
            <a:pPr marL="457200" lvl="0" indent="-317500" algn="just" rtl="0">
              <a:lnSpc>
                <a:spcPct val="115000"/>
              </a:lnSpc>
              <a:spcBef>
                <a:spcPts val="0"/>
              </a:spcBef>
              <a:spcAft>
                <a:spcPts val="0"/>
              </a:spcAft>
              <a:buClr>
                <a:schemeClr val="dk1"/>
              </a:buClr>
              <a:buSzPts val="1400"/>
              <a:buChar char="-"/>
            </a:pPr>
            <a:r>
              <a:rPr lang="en" sz="1400">
                <a:solidFill>
                  <a:schemeClr val="dk1"/>
                </a:solidFill>
                <a:highlight>
                  <a:schemeClr val="lt1"/>
                </a:highlight>
              </a:rPr>
              <a:t>This model has a high tolerance for over-fitting problems if the tree number increases.</a:t>
            </a:r>
            <a:endParaRPr sz="1400">
              <a:solidFill>
                <a:schemeClr val="dk1"/>
              </a:solidFill>
              <a:highlight>
                <a:schemeClr val="lt1"/>
              </a:highlight>
            </a:endParaRPr>
          </a:p>
          <a:p>
            <a:pPr marL="457200" lvl="0" indent="-317500" algn="just" rtl="0">
              <a:lnSpc>
                <a:spcPct val="115000"/>
              </a:lnSpc>
              <a:spcBef>
                <a:spcPts val="0"/>
              </a:spcBef>
              <a:spcAft>
                <a:spcPts val="0"/>
              </a:spcAft>
              <a:buClr>
                <a:schemeClr val="dk1"/>
              </a:buClr>
              <a:buSzPts val="1400"/>
              <a:buChar char="-"/>
            </a:pPr>
            <a:r>
              <a:rPr lang="en" sz="1400">
                <a:solidFill>
                  <a:schemeClr val="dk1"/>
                </a:solidFill>
                <a:highlight>
                  <a:schemeClr val="lt1"/>
                </a:highlight>
              </a:rPr>
              <a:t>RFC is good to apply on large datasets, without affecting accuracy too much.</a:t>
            </a:r>
            <a:endParaRPr sz="1400">
              <a:solidFill>
                <a:schemeClr val="dk1"/>
              </a:solidFill>
              <a:highlight>
                <a:schemeClr val="lt1"/>
              </a:highlight>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770df73048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770df73048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dk1"/>
                </a:solidFill>
              </a:rPr>
              <a:t>FireEvents = 0 (No Fire): 9080 cases</a:t>
            </a:r>
            <a:endParaRPr sz="1400">
              <a:solidFill>
                <a:schemeClr val="dk1"/>
              </a:solidFill>
            </a:endParaRPr>
          </a:p>
          <a:p>
            <a:pPr marL="0" lvl="0" indent="0" algn="l" rtl="0">
              <a:spcBef>
                <a:spcPts val="0"/>
              </a:spcBef>
              <a:spcAft>
                <a:spcPts val="0"/>
              </a:spcAft>
              <a:buClr>
                <a:schemeClr val="dk1"/>
              </a:buClr>
              <a:buSzPts val="1100"/>
              <a:buFont typeface="Arial"/>
              <a:buNone/>
            </a:pPr>
            <a:r>
              <a:rPr lang="en" sz="1400">
                <a:solidFill>
                  <a:schemeClr val="dk1"/>
                </a:solidFill>
              </a:rPr>
              <a:t>FireEvents = 1 (Fire): 104 cases</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None/>
            </a:pPr>
            <a:r>
              <a:rPr lang="en" sz="1400" b="1">
                <a:solidFill>
                  <a:schemeClr val="dk1"/>
                </a:solidFill>
              </a:rPr>
              <a:t>Hyper Tuning of the Base Model:</a:t>
            </a:r>
            <a:endParaRPr sz="1400" b="1">
              <a:solidFill>
                <a:schemeClr val="dk1"/>
              </a:solidFill>
            </a:endParaRPr>
          </a:p>
          <a:p>
            <a:pPr marL="0" lvl="0" indent="0" algn="l" rtl="0">
              <a:lnSpc>
                <a:spcPct val="115000"/>
              </a:lnSpc>
              <a:spcBef>
                <a:spcPts val="0"/>
              </a:spcBef>
              <a:spcAft>
                <a:spcPts val="0"/>
              </a:spcAft>
              <a:buNone/>
            </a:pPr>
            <a:r>
              <a:rPr lang="en" sz="1400">
                <a:solidFill>
                  <a:srgbClr val="242729"/>
                </a:solidFill>
                <a:highlight>
                  <a:srgbClr val="FFFFFF"/>
                </a:highlight>
              </a:rPr>
              <a:t>I tuned depending on the classifier of choice, in this case Random Forest Classifier, various hyper-parameters which are responsible for constraining the majority class to take over as I am using Scikit-learn. I used both randomized CV search and grid search for ideal parameters that will yield good mean AUC scores.</a:t>
            </a:r>
            <a:endParaRPr sz="1400">
              <a:solidFill>
                <a:srgbClr val="242729"/>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sz="1400">
                <a:solidFill>
                  <a:srgbClr val="242729"/>
                </a:solidFill>
                <a:highlight>
                  <a:srgbClr val="FFFFFF"/>
                </a:highlight>
              </a:rPr>
              <a:t>I decided to present my results for randomized search CV RFC model because it yielded the best results when compared to grid search RFC model.</a:t>
            </a:r>
            <a:endParaRPr sz="1400">
              <a:solidFill>
                <a:srgbClr val="242729"/>
              </a:solidFill>
              <a:highlight>
                <a:srgbClr val="FFFFFF"/>
              </a:highlight>
            </a:endParaRPr>
          </a:p>
          <a:p>
            <a:pPr marL="0" lvl="0" indent="0" algn="l" rtl="0">
              <a:spcBef>
                <a:spcPts val="0"/>
              </a:spcBef>
              <a:spcAft>
                <a:spcPts val="0"/>
              </a:spcAft>
              <a:buNone/>
            </a:pPr>
            <a:endParaRPr sz="1400" b="1">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75492749e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75492749e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Open Sans"/>
                <a:ea typeface="Open Sans"/>
                <a:cs typeface="Open Sans"/>
                <a:sym typeface="Open Sans"/>
              </a:rPr>
              <a:t>Performance metrics used in evaluating this model include: Classification report, Confusion Matrix, Accuracy score, and Mean AUC score </a:t>
            </a:r>
            <a:endParaRPr sz="1400">
              <a:latin typeface="Open Sans"/>
              <a:ea typeface="Open Sans"/>
              <a:cs typeface="Open Sans"/>
              <a:sym typeface="Open Sans"/>
            </a:endParaRPr>
          </a:p>
          <a:p>
            <a:pPr marL="0" lvl="0" indent="0" algn="l" rtl="0">
              <a:spcBef>
                <a:spcPts val="0"/>
              </a:spcBef>
              <a:spcAft>
                <a:spcPts val="0"/>
              </a:spcAft>
              <a:buNone/>
            </a:pPr>
            <a:endParaRPr sz="1400">
              <a:latin typeface="Open Sans"/>
              <a:ea typeface="Open Sans"/>
              <a:cs typeface="Open Sans"/>
              <a:sym typeface="Open Sans"/>
            </a:endParaRPr>
          </a:p>
          <a:p>
            <a:pPr marL="457200" lvl="0" indent="-317500" algn="l" rtl="0">
              <a:lnSpc>
                <a:spcPct val="115000"/>
              </a:lnSpc>
              <a:spcBef>
                <a:spcPts val="0"/>
              </a:spcBef>
              <a:spcAft>
                <a:spcPts val="0"/>
              </a:spcAft>
              <a:buClr>
                <a:schemeClr val="dk1"/>
              </a:buClr>
              <a:buSzPts val="1400"/>
              <a:buFont typeface="Open Sans"/>
              <a:buChar char="●"/>
            </a:pPr>
            <a:r>
              <a:rPr lang="en" sz="1400">
                <a:solidFill>
                  <a:schemeClr val="dk1"/>
                </a:solidFill>
                <a:latin typeface="Open Sans"/>
                <a:ea typeface="Open Sans"/>
                <a:cs typeface="Open Sans"/>
                <a:sym typeface="Open Sans"/>
              </a:rPr>
              <a:t>The roc-auc scoring used in the cross-validation model shows the area under curve of ROC.</a:t>
            </a:r>
            <a:endParaRPr sz="1400">
              <a:solidFill>
                <a:schemeClr val="dk1"/>
              </a:solidFill>
              <a:latin typeface="Open Sans"/>
              <a:ea typeface="Open Sans"/>
              <a:cs typeface="Open Sans"/>
              <a:sym typeface="Open Sans"/>
            </a:endParaRPr>
          </a:p>
          <a:p>
            <a:pPr marL="457200" lvl="0" indent="-317500" algn="l" rtl="0">
              <a:lnSpc>
                <a:spcPct val="115000"/>
              </a:lnSpc>
              <a:spcBef>
                <a:spcPts val="0"/>
              </a:spcBef>
              <a:spcAft>
                <a:spcPts val="0"/>
              </a:spcAft>
              <a:buClr>
                <a:schemeClr val="dk1"/>
              </a:buClr>
              <a:buSzPts val="1400"/>
              <a:buFont typeface="Open Sans"/>
              <a:buChar char="●"/>
            </a:pPr>
            <a:r>
              <a:rPr lang="en" sz="1400">
                <a:solidFill>
                  <a:schemeClr val="dk1"/>
                </a:solidFill>
                <a:latin typeface="Open Sans"/>
                <a:ea typeface="Open Sans"/>
                <a:cs typeface="Open Sans"/>
                <a:sym typeface="Open Sans"/>
              </a:rPr>
              <a:t>The model’s score based on the mean roc-auc score, was .697 and accuracy was around 99%</a:t>
            </a:r>
            <a:endParaRPr sz="1400">
              <a:solidFill>
                <a:schemeClr val="dk1"/>
              </a:solidFill>
              <a:latin typeface="Open Sans"/>
              <a:ea typeface="Open Sans"/>
              <a:cs typeface="Open Sans"/>
              <a:sym typeface="Open Sans"/>
            </a:endParaRPr>
          </a:p>
          <a:p>
            <a:pPr marL="457200" lvl="0" indent="-317500" algn="l" rtl="0">
              <a:lnSpc>
                <a:spcPct val="115000"/>
              </a:lnSpc>
              <a:spcBef>
                <a:spcPts val="0"/>
              </a:spcBef>
              <a:spcAft>
                <a:spcPts val="0"/>
              </a:spcAft>
              <a:buClr>
                <a:schemeClr val="dk1"/>
              </a:buClr>
              <a:buSzPts val="1400"/>
              <a:buFont typeface="Open Sans"/>
              <a:buChar char="●"/>
            </a:pPr>
            <a:r>
              <a:rPr lang="en" sz="1400">
                <a:solidFill>
                  <a:schemeClr val="dk1"/>
                </a:solidFill>
                <a:latin typeface="Open Sans"/>
                <a:ea typeface="Open Sans"/>
                <a:cs typeface="Open Sans"/>
                <a:sym typeface="Open Sans"/>
              </a:rPr>
              <a:t>I selected ROC-AUC metric because accuracy is not useful metric in this case as model seems to be overfitting and we don’t want to fit to single class</a:t>
            </a:r>
            <a:endParaRPr sz="1400">
              <a:solidFill>
                <a:schemeClr val="dk1"/>
              </a:solidFill>
              <a:latin typeface="Open Sans"/>
              <a:ea typeface="Open Sans"/>
              <a:cs typeface="Open Sans"/>
              <a:sym typeface="Open Sans"/>
            </a:endParaRPr>
          </a:p>
          <a:p>
            <a:pPr marL="457200" lvl="0" indent="-317500" algn="l" rtl="0">
              <a:lnSpc>
                <a:spcPct val="115000"/>
              </a:lnSpc>
              <a:spcBef>
                <a:spcPts val="0"/>
              </a:spcBef>
              <a:spcAft>
                <a:spcPts val="0"/>
              </a:spcAft>
              <a:buClr>
                <a:schemeClr val="dk1"/>
              </a:buClr>
              <a:buSzPts val="1400"/>
              <a:buFont typeface="Open Sans"/>
              <a:buChar char="●"/>
            </a:pPr>
            <a:r>
              <a:rPr lang="en" sz="1400">
                <a:solidFill>
                  <a:schemeClr val="dk1"/>
                </a:solidFill>
                <a:latin typeface="Open Sans"/>
                <a:ea typeface="Open Sans"/>
                <a:cs typeface="Open Sans"/>
                <a:sym typeface="Open Sans"/>
              </a:rPr>
              <a:t>The next thing I did was tune rfc parameters to see if we can improve the performance of the model</a:t>
            </a:r>
            <a:endParaRPr sz="1400">
              <a:solidFill>
                <a:schemeClr val="dk1"/>
              </a:solidFill>
              <a:latin typeface="Open Sans"/>
              <a:ea typeface="Open Sans"/>
              <a:cs typeface="Open Sans"/>
              <a:sym typeface="Open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775492749e_4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775492749e_4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400">
                <a:solidFill>
                  <a:schemeClr val="dk1"/>
                </a:solidFill>
                <a:latin typeface="Open Sans"/>
                <a:ea typeface="Open Sans"/>
                <a:cs typeface="Open Sans"/>
                <a:sym typeface="Open Sans"/>
              </a:rPr>
              <a:t>I used both Randomized search CV and Grid search to help me find optimized parameters for my model that will provide good results.</a:t>
            </a:r>
            <a:endParaRPr sz="1400">
              <a:solidFill>
                <a:schemeClr val="dk1"/>
              </a:solidFill>
              <a:latin typeface="Open Sans"/>
              <a:ea typeface="Open Sans"/>
              <a:cs typeface="Open Sans"/>
              <a:sym typeface="Open Sans"/>
            </a:endParaRPr>
          </a:p>
          <a:p>
            <a:pPr marL="0" lvl="0" indent="0" algn="l" rtl="0">
              <a:lnSpc>
                <a:spcPct val="115000"/>
              </a:lnSpc>
              <a:spcBef>
                <a:spcPts val="0"/>
              </a:spcBef>
              <a:spcAft>
                <a:spcPts val="0"/>
              </a:spcAft>
              <a:buNone/>
            </a:pPr>
            <a:r>
              <a:rPr lang="en" sz="1400">
                <a:solidFill>
                  <a:schemeClr val="dk1"/>
                </a:solidFill>
                <a:latin typeface="Open Sans"/>
                <a:ea typeface="Open Sans"/>
                <a:cs typeface="Open Sans"/>
                <a:sym typeface="Open Sans"/>
              </a:rPr>
              <a:t>These two slides depict ROC-AUC scores and plots before and after tuning the parameters. </a:t>
            </a:r>
            <a:endParaRPr sz="1400">
              <a:solidFill>
                <a:schemeClr val="dk1"/>
              </a:solidFill>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1400">
                <a:solidFill>
                  <a:schemeClr val="dk1"/>
                </a:solidFill>
                <a:latin typeface="Open Sans"/>
                <a:ea typeface="Open Sans"/>
                <a:cs typeface="Open Sans"/>
                <a:sym typeface="Open Sans"/>
              </a:rPr>
              <a:t>I decided to only show the results of the randomized search CV model as it was much better than the grid search results.</a:t>
            </a:r>
            <a:endParaRPr sz="1400">
              <a:solidFill>
                <a:schemeClr val="dk1"/>
              </a:solidFill>
              <a:latin typeface="Open Sans"/>
              <a:ea typeface="Open Sans"/>
              <a:cs typeface="Open Sans"/>
              <a:sym typeface="Open Sans"/>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770df73048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770df7304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84af6332ad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84af6332a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774fee30ab_4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774fee30ab_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770df73048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770df73048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775492749e_7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775492749e_7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overview of our presentation. (Read above) (15sec)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70df73048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70df7304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770df73048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770df73048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770df73048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770df73048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770df73048_5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770df73048_5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770df73048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770df7304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84af6332ad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84af6332a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770df73048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770df73048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775492749e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775492749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775492749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775492749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774fee30ab_2_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774fee30ab_2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145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
              <a:t>10 folds, takes average of each of the 10 rfc auc score and corresponding standard deviation from mean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848d53b91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848d53b9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This is the motivation, objective, and project needs of our project. (5 sec)</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a:t>The motivation of our project is that </a:t>
            </a:r>
            <a:r>
              <a:rPr lang="en" sz="1200">
                <a:solidFill>
                  <a:schemeClr val="dk1"/>
                </a:solidFill>
                <a:highlight>
                  <a:schemeClr val="lt1"/>
                </a:highlight>
                <a:latin typeface="Times New Roman"/>
                <a:ea typeface="Times New Roman"/>
                <a:cs typeface="Times New Roman"/>
                <a:sym typeface="Times New Roman"/>
              </a:rPr>
              <a:t>Wildfire seasons are becoming longer and more unpredictable  so this machine learning algorithm applied risk analysis will assist predicting wildfire risk in Sonoma County. Our objective is To analyze Sonoma County’s wildfire risk using several datasets.</a:t>
            </a:r>
            <a:endParaRPr sz="1200"/>
          </a:p>
          <a:p>
            <a:pPr marL="457200" lvl="0" indent="0" algn="l" rtl="0">
              <a:spcBef>
                <a:spcPts val="0"/>
              </a:spcBef>
              <a:spcAft>
                <a:spcPts val="0"/>
              </a:spcAft>
              <a:buClr>
                <a:schemeClr val="dk1"/>
              </a:buClr>
              <a:buSzPts val="1100"/>
              <a:buFont typeface="Arial"/>
              <a:buNone/>
            </a:pPr>
            <a:r>
              <a:rPr lang="en" sz="1200">
                <a:solidFill>
                  <a:schemeClr val="dk1"/>
                </a:solidFill>
                <a:highlight>
                  <a:schemeClr val="lt1"/>
                </a:highlight>
                <a:latin typeface="Times New Roman"/>
                <a:ea typeface="Times New Roman"/>
                <a:cs typeface="Times New Roman"/>
                <a:sym typeface="Times New Roman"/>
              </a:rPr>
              <a:t>Project needs are the collection of datasets,  Selection and implementation of different ML models according to the attributes and its impacts on wildfires, then Comparative studies of different models on the basis of accuracy percentage (35sec)</a:t>
            </a:r>
            <a:endParaRPr sz="12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7740fec4f7_5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7740fec4f7_5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770df7304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770df7304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rgbClr val="2D3B45"/>
                </a:solidFill>
                <a:highlight>
                  <a:srgbClr val="FFFFFF"/>
                </a:highlight>
              </a:rPr>
              <a:t>This is our team organization tasks and roles. (4sec)</a:t>
            </a:r>
            <a:endParaRPr sz="1800">
              <a:solidFill>
                <a:schemeClr val="dk1"/>
              </a:solidFill>
              <a:latin typeface="Open Sans"/>
              <a:ea typeface="Open Sans"/>
              <a:cs typeface="Open Sans"/>
              <a:sym typeface="Open Sans"/>
            </a:endParaRPr>
          </a:p>
          <a:p>
            <a:pPr marL="0" lvl="0" indent="0" algn="l" rtl="0">
              <a:spcBef>
                <a:spcPts val="160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770df7304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770df7304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a:solidFill>
                  <a:schemeClr val="dk1"/>
                </a:solidFill>
              </a:rPr>
              <a:t>The Datasets are acquired from the fire and resource assessment program. The parameters of fire history data are </a:t>
            </a:r>
            <a:r>
              <a:rPr lang="en" sz="1200">
                <a:solidFill>
                  <a:srgbClr val="2D3B45"/>
                </a:solidFill>
                <a:highlight>
                  <a:schemeClr val="lt1"/>
                </a:highlight>
                <a:latin typeface="Times New Roman"/>
                <a:ea typeface="Times New Roman"/>
                <a:cs typeface="Times New Roman"/>
                <a:sym typeface="Times New Roman"/>
              </a:rPr>
              <a:t>Burned_Area (km2), Lat_Long (latitude, longitude),  Ignition_Time (day), Fire Boundary (km), Cause, Year, Alarm_date, Containment_date, and WeatherStation</a:t>
            </a:r>
            <a:r>
              <a:rPr lang="en" sz="900">
                <a:solidFill>
                  <a:srgbClr val="2D3B45"/>
                </a:solidFill>
                <a:highlight>
                  <a:schemeClr val="lt1"/>
                </a:highlight>
                <a:latin typeface="Open Sans"/>
                <a:ea typeface="Open Sans"/>
                <a:cs typeface="Open Sans"/>
                <a:sym typeface="Open Sans"/>
              </a:rPr>
              <a:t>. With the integration of weather dataset, the total number of fire and weather training data is about 6000 and test dataset is 2000. </a:t>
            </a:r>
            <a:r>
              <a:rPr lang="en" sz="1000">
                <a:solidFill>
                  <a:schemeClr val="dk1"/>
                </a:solidFill>
              </a:rPr>
              <a:t>Fire history data and weather data are merged as a one dataset based on the date and location of weather station and fire occurred location. </a:t>
            </a:r>
            <a:endParaRPr sz="1000">
              <a:solidFill>
                <a:schemeClr val="dk1"/>
              </a:solidFill>
            </a:endParaRPr>
          </a:p>
          <a:p>
            <a:pPr marL="0" lvl="0" indent="0" algn="l" rtl="0">
              <a:spcBef>
                <a:spcPts val="1600"/>
              </a:spcBef>
              <a:spcAft>
                <a:spcPts val="0"/>
              </a:spcAft>
              <a:buNone/>
            </a:pPr>
            <a:r>
              <a:rPr lang="en" sz="900"/>
              <a:t>(40sec)</a:t>
            </a:r>
            <a:endParaRPr sz="9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84af6332a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84af6332a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900"/>
              </a:spcBef>
              <a:spcAft>
                <a:spcPts val="0"/>
              </a:spcAft>
              <a:buNone/>
            </a:pPr>
            <a:r>
              <a:rPr lang="en" sz="1200">
                <a:solidFill>
                  <a:srgbClr val="2D3B45"/>
                </a:solidFill>
                <a:highlight>
                  <a:schemeClr val="lt1"/>
                </a:highlight>
                <a:latin typeface="Open Sans"/>
                <a:ea typeface="Open Sans"/>
                <a:cs typeface="Open Sans"/>
                <a:sym typeface="Open Sans"/>
              </a:rPr>
              <a:t>The left hand side shows sonoma county with fire history data. The different color and number indicates each cause of fire. The red stars indicate weather stations. </a:t>
            </a:r>
            <a:endParaRPr sz="1200">
              <a:solidFill>
                <a:srgbClr val="2D3B45"/>
              </a:solidFill>
              <a:highlight>
                <a:schemeClr val="lt1"/>
              </a:highlight>
              <a:latin typeface="Open Sans"/>
              <a:ea typeface="Open Sans"/>
              <a:cs typeface="Open Sans"/>
              <a:sym typeface="Open Sans"/>
            </a:endParaRPr>
          </a:p>
          <a:p>
            <a:pPr marL="0" lvl="0" indent="0" algn="l" rtl="0">
              <a:lnSpc>
                <a:spcPct val="115000"/>
              </a:lnSpc>
              <a:spcBef>
                <a:spcPts val="900"/>
              </a:spcBef>
              <a:spcAft>
                <a:spcPts val="0"/>
              </a:spcAft>
              <a:buClr>
                <a:schemeClr val="dk1"/>
              </a:buClr>
              <a:buSzPts val="1100"/>
              <a:buFont typeface="Arial"/>
              <a:buNone/>
            </a:pPr>
            <a:r>
              <a:rPr lang="en" sz="1200">
                <a:solidFill>
                  <a:srgbClr val="2D3B45"/>
                </a:solidFill>
                <a:highlight>
                  <a:schemeClr val="lt1"/>
                </a:highlight>
                <a:latin typeface="Open Sans"/>
                <a:ea typeface="Open Sans"/>
                <a:cs typeface="Open Sans"/>
                <a:sym typeface="Open Sans"/>
              </a:rPr>
              <a:t>While 19 types of fire causes are available in options,  only 5 types are the cause in Sonoma County. The main cause of fire in sonoma county is unknown or unidentified with 20 occurrences for the past 10 years. The average fire ignition time is 7.4 days and median is 2 days. The average burned area is 31 km2 and median is 0.15 km2.  Fire is most frequently occurred between August to October. (42sec)</a:t>
            </a:r>
            <a:endParaRPr sz="1200">
              <a:solidFill>
                <a:srgbClr val="2D3B45"/>
              </a:solidFill>
              <a:highlight>
                <a:schemeClr val="lt1"/>
              </a:highlight>
              <a:latin typeface="Open Sans"/>
              <a:ea typeface="Open Sans"/>
              <a:cs typeface="Open Sans"/>
              <a:sym typeface="Open Sans"/>
            </a:endParaRPr>
          </a:p>
          <a:p>
            <a:pPr marL="0" lvl="0" indent="0" algn="l" rtl="0">
              <a:lnSpc>
                <a:spcPct val="115000"/>
              </a:lnSpc>
              <a:spcBef>
                <a:spcPts val="900"/>
              </a:spcBef>
              <a:spcAft>
                <a:spcPts val="0"/>
              </a:spcAft>
              <a:buClr>
                <a:schemeClr val="dk1"/>
              </a:buClr>
              <a:buSzPts val="1100"/>
              <a:buFont typeface="Arial"/>
              <a:buNone/>
            </a:pPr>
            <a:endParaRPr sz="1800">
              <a:solidFill>
                <a:schemeClr val="dk1"/>
              </a:solidFill>
              <a:latin typeface="Open Sans"/>
              <a:ea typeface="Open Sans"/>
              <a:cs typeface="Open Sans"/>
              <a:sym typeface="Open Sans"/>
            </a:endParaRPr>
          </a:p>
          <a:p>
            <a:pPr marL="0" lvl="0" indent="0" algn="l" rtl="0">
              <a:spcBef>
                <a:spcPts val="160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770df73048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770df7304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a:solidFill>
                  <a:schemeClr val="dk1"/>
                </a:solidFill>
              </a:rPr>
              <a:t>Justification: I chose binary logistic regression because the dependent variables are categorical and explanatory variables can take any form. Also, Linear combination of parameters B(beta) and the input vector are incredibly easy to compute. </a:t>
            </a:r>
            <a:endParaRPr sz="1000">
              <a:solidFill>
                <a:schemeClr val="dk1"/>
              </a:solidFill>
            </a:endParaRPr>
          </a:p>
          <a:p>
            <a:pPr marL="0" lvl="0" indent="0" algn="l" rtl="0">
              <a:lnSpc>
                <a:spcPct val="115000"/>
              </a:lnSpc>
              <a:spcBef>
                <a:spcPts val="1600"/>
              </a:spcBef>
              <a:spcAft>
                <a:spcPts val="0"/>
              </a:spcAft>
              <a:buNone/>
            </a:pPr>
            <a:r>
              <a:rPr lang="en"/>
              <a:t>Using the train test split function, the datasets are divided into 80:20 ratio. The training data’s accuracy rate is 98.7% with AUC(</a:t>
            </a:r>
            <a:r>
              <a:rPr lang="en" sz="1050">
                <a:solidFill>
                  <a:srgbClr val="4D5156"/>
                </a:solidFill>
                <a:highlight>
                  <a:srgbClr val="FFFFFF"/>
                </a:highlight>
                <a:latin typeface="Roboto"/>
                <a:ea typeface="Roboto"/>
                <a:cs typeface="Roboto"/>
                <a:sym typeface="Roboto"/>
              </a:rPr>
              <a:t>Area under the ROC(</a:t>
            </a:r>
            <a:r>
              <a:rPr lang="en" sz="1050">
                <a:solidFill>
                  <a:schemeClr val="dk1"/>
                </a:solidFill>
                <a:highlight>
                  <a:srgbClr val="FFFFFF"/>
                </a:highlight>
              </a:rPr>
              <a:t>Receiver-Operator-Curve)</a:t>
            </a:r>
            <a:r>
              <a:rPr lang="en" sz="1050">
                <a:solidFill>
                  <a:srgbClr val="4D5156"/>
                </a:solidFill>
                <a:highlight>
                  <a:srgbClr val="FFFFFF"/>
                </a:highlight>
                <a:latin typeface="Roboto"/>
                <a:ea typeface="Roboto"/>
                <a:cs typeface="Roboto"/>
                <a:sym typeface="Roboto"/>
              </a:rPr>
              <a:t> ))</a:t>
            </a:r>
            <a:r>
              <a:rPr lang="en"/>
              <a:t> rate 91.4%. The test data’s accuracy is 98.5% with AUC rate 92.2%. The f1 score is 97.7%. </a:t>
            </a:r>
            <a:endParaRPr/>
          </a:p>
          <a:p>
            <a:pPr marL="0" lvl="0" indent="0" algn="l" rtl="0">
              <a:lnSpc>
                <a:spcPct val="115000"/>
              </a:lnSpc>
              <a:spcBef>
                <a:spcPts val="1600"/>
              </a:spcBef>
              <a:spcAft>
                <a:spcPts val="1600"/>
              </a:spcAft>
              <a:buClr>
                <a:schemeClr val="dk1"/>
              </a:buClr>
              <a:buSzPts val="1100"/>
              <a:buFont typeface="Arial"/>
              <a:buNone/>
            </a:pPr>
            <a:r>
              <a:rPr lang="en"/>
              <a:t>(55sec)</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770df73048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770df7304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a:solidFill>
                  <a:schemeClr val="dk1"/>
                </a:solidFill>
              </a:rPr>
              <a:t>Justification: I chose binary logistic regression because the dependent variables are categorical and explanatory variables can take any form. Also, Linear combination of parameters B(beta) and the input vector are incredibly easy to compute. </a:t>
            </a:r>
            <a:endParaRPr sz="1000">
              <a:solidFill>
                <a:schemeClr val="dk1"/>
              </a:solidFill>
            </a:endParaRPr>
          </a:p>
          <a:p>
            <a:pPr marL="0" lvl="0" indent="0" algn="l" rtl="0">
              <a:lnSpc>
                <a:spcPct val="115000"/>
              </a:lnSpc>
              <a:spcBef>
                <a:spcPts val="1600"/>
              </a:spcBef>
              <a:spcAft>
                <a:spcPts val="0"/>
              </a:spcAft>
              <a:buNone/>
            </a:pPr>
            <a:r>
              <a:rPr lang="en"/>
              <a:t>Using the train test split function, the datasets are divided into 80:20 ratio. The training data’s accuracy rate is 98.7% with AUC(</a:t>
            </a:r>
            <a:r>
              <a:rPr lang="en" sz="1050">
                <a:solidFill>
                  <a:srgbClr val="4D5156"/>
                </a:solidFill>
                <a:highlight>
                  <a:srgbClr val="FFFFFF"/>
                </a:highlight>
                <a:latin typeface="Roboto"/>
                <a:ea typeface="Roboto"/>
                <a:cs typeface="Roboto"/>
                <a:sym typeface="Roboto"/>
              </a:rPr>
              <a:t>Area under the ROC(</a:t>
            </a:r>
            <a:r>
              <a:rPr lang="en" sz="1050">
                <a:solidFill>
                  <a:schemeClr val="dk1"/>
                </a:solidFill>
                <a:highlight>
                  <a:srgbClr val="FFFFFF"/>
                </a:highlight>
              </a:rPr>
              <a:t>Receiver-Operator-Curve)</a:t>
            </a:r>
            <a:r>
              <a:rPr lang="en" sz="1050">
                <a:solidFill>
                  <a:srgbClr val="4D5156"/>
                </a:solidFill>
                <a:highlight>
                  <a:srgbClr val="FFFFFF"/>
                </a:highlight>
                <a:latin typeface="Roboto"/>
                <a:ea typeface="Roboto"/>
                <a:cs typeface="Roboto"/>
                <a:sym typeface="Roboto"/>
              </a:rPr>
              <a:t> ))</a:t>
            </a:r>
            <a:r>
              <a:rPr lang="en"/>
              <a:t> rate 91.4%. The test data’s accuracy is 98.5% with AUC rate 92.2%. The f1 score is 97.7%. </a:t>
            </a:r>
            <a:endParaRPr/>
          </a:p>
          <a:p>
            <a:pPr marL="0" lvl="0" indent="0" algn="l" rtl="0">
              <a:lnSpc>
                <a:spcPct val="115000"/>
              </a:lnSpc>
              <a:spcBef>
                <a:spcPts val="1600"/>
              </a:spcBef>
              <a:spcAft>
                <a:spcPts val="1600"/>
              </a:spcAft>
              <a:buClr>
                <a:schemeClr val="dk1"/>
              </a:buClr>
              <a:buSzPts val="1100"/>
              <a:buFont typeface="Arial"/>
              <a:buNone/>
            </a:pPr>
            <a:r>
              <a:rPr lang="en"/>
              <a:t>(55sec)</a:t>
            </a:r>
            <a:endParaRPr/>
          </a:p>
        </p:txBody>
      </p:sp>
    </p:spTree>
    <p:extLst>
      <p:ext uri="{BB962C8B-B14F-4D97-AF65-F5344CB8AC3E}">
        <p14:creationId xmlns:p14="http://schemas.microsoft.com/office/powerpoint/2010/main" val="655366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770df73048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770df73048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rPr>
              <a:t>To visualize the Receiver-Operator-Curve I used the function roc_curve. The method returns the true positive rate (recall) and the false positive rate (probability for a false alarm) for a bunch of different thresholds. This curve shows the trade-off between recall (detect fire) and false alarm probability.</a:t>
            </a:r>
            <a:endParaRPr sz="1050">
              <a:solidFill>
                <a:schemeClr val="dk1"/>
              </a:solidFill>
              <a:highlight>
                <a:srgbClr val="FFFFFF"/>
              </a:highlight>
            </a:endParaRPr>
          </a:p>
          <a:p>
            <a:pPr marL="0" lvl="0" indent="0" algn="l" rtl="0">
              <a:spcBef>
                <a:spcPts val="0"/>
              </a:spcBef>
              <a:spcAft>
                <a:spcPts val="0"/>
              </a:spcAft>
              <a:buClr>
                <a:schemeClr val="dk1"/>
              </a:buClr>
              <a:buSzPts val="1100"/>
              <a:buFont typeface="Arial"/>
              <a:buNone/>
            </a:pPr>
            <a:endParaRPr sz="1050">
              <a:solidFill>
                <a:schemeClr val="dk1"/>
              </a:solidFill>
              <a:highlight>
                <a:srgbClr val="FFFFFF"/>
              </a:highlight>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rPr>
              <a:t>This model classify all weather data attributes with a fire probability of  50% as fire.</a:t>
            </a:r>
            <a:endParaRPr sz="1050">
              <a:solidFill>
                <a:schemeClr val="dk1"/>
              </a:solidFill>
              <a:highlight>
                <a:srgbClr val="FFFFFF"/>
              </a:highlight>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rPr>
              <a:t>I set the threshold to 90% the recall is 0%. while the false positive rate is the same. </a:t>
            </a:r>
            <a:endParaRPr sz="1050">
              <a:solidFill>
                <a:schemeClr val="dk1"/>
              </a:solidFill>
              <a:highlight>
                <a:srgbClr val="FFFFFF"/>
              </a:highlight>
            </a:endParaRPr>
          </a:p>
          <a:p>
            <a:pPr marL="0" lvl="0" indent="0" algn="l" rtl="0">
              <a:spcBef>
                <a:spcPts val="0"/>
              </a:spcBef>
              <a:spcAft>
                <a:spcPts val="0"/>
              </a:spcAft>
              <a:buClr>
                <a:schemeClr val="dk1"/>
              </a:buClr>
              <a:buSzPts val="1100"/>
              <a:buFont typeface="Arial"/>
              <a:buNone/>
            </a:pPr>
            <a:endParaRPr sz="1050">
              <a:solidFill>
                <a:schemeClr val="dk1"/>
              </a:solidFill>
              <a:highlight>
                <a:srgbClr val="FFFFFF"/>
              </a:highlight>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rPr>
              <a:t>When the threshold is down to 10%, around 33% of all fire case are detected but false positive rate doubles with 18 false alarms.</a:t>
            </a:r>
            <a:endParaRPr sz="1050">
              <a:solidFill>
                <a:schemeClr val="dk1"/>
              </a:solidFill>
              <a:highlight>
                <a:srgbClr val="FFFFFF"/>
              </a:highlight>
            </a:endParaRPr>
          </a:p>
          <a:p>
            <a:pPr marL="0" lvl="0" indent="0" algn="l" rtl="0">
              <a:spcBef>
                <a:spcPts val="0"/>
              </a:spcBef>
              <a:spcAft>
                <a:spcPts val="0"/>
              </a:spcAft>
              <a:buClr>
                <a:schemeClr val="dk1"/>
              </a:buClr>
              <a:buSzPts val="1100"/>
              <a:buFont typeface="Arial"/>
              <a:buNone/>
            </a:pPr>
            <a:endParaRPr sz="1050">
              <a:solidFill>
                <a:schemeClr val="dk1"/>
              </a:solidFill>
              <a:highlight>
                <a:srgbClr val="FFFFFF"/>
              </a:highlight>
            </a:endParaRPr>
          </a:p>
          <a:p>
            <a:pPr marL="0" lvl="0" indent="0" algn="l" rtl="0">
              <a:spcBef>
                <a:spcPts val="0"/>
              </a:spcBef>
              <a:spcAft>
                <a:spcPts val="0"/>
              </a:spcAft>
              <a:buClr>
                <a:schemeClr val="dk1"/>
              </a:buClr>
              <a:buSzPts val="1100"/>
              <a:buFont typeface="Arial"/>
              <a:buNone/>
            </a:pPr>
            <a:endParaRPr sz="1050">
              <a:solidFill>
                <a:schemeClr val="dk1"/>
              </a:solidFill>
              <a:highlight>
                <a:srgbClr val="FFFFFF"/>
              </a:highlight>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rPr>
              <a:t>(47sec)</a:t>
            </a:r>
            <a:endParaRPr sz="1050">
              <a:solidFill>
                <a:schemeClr val="dk1"/>
              </a:solidFill>
              <a:highlight>
                <a:srgbClr val="FFFFFF"/>
              </a:highlight>
            </a:endParaRPr>
          </a:p>
          <a:p>
            <a:pPr marL="0" lvl="0" indent="0" algn="l" rtl="0">
              <a:spcBef>
                <a:spcPts val="0"/>
              </a:spcBef>
              <a:spcAft>
                <a:spcPts val="0"/>
              </a:spcAft>
              <a:buNone/>
            </a:pPr>
            <a:r>
              <a:rPr lang="en" sz="1050" b="1">
                <a:solidFill>
                  <a:srgbClr val="5F6368"/>
                </a:solidFill>
                <a:highlight>
                  <a:srgbClr val="FFFFFF"/>
                </a:highlight>
                <a:latin typeface="Roboto"/>
                <a:ea typeface="Roboto"/>
                <a:cs typeface="Roboto"/>
                <a:sym typeface="Roboto"/>
              </a:rPr>
              <a:t>AUC</a:t>
            </a:r>
            <a:r>
              <a:rPr lang="en" sz="1050">
                <a:solidFill>
                  <a:srgbClr val="4D5156"/>
                </a:solidFill>
                <a:highlight>
                  <a:srgbClr val="FFFFFF"/>
                </a:highlight>
                <a:latin typeface="Roboto"/>
                <a:ea typeface="Roboto"/>
                <a:cs typeface="Roboto"/>
                <a:sym typeface="Roboto"/>
              </a:rPr>
              <a:t> (Area under the ROC Curve)</a:t>
            </a:r>
            <a:endParaRPr sz="1050">
              <a:solidFill>
                <a:schemeClr val="dk1"/>
              </a:solidFill>
              <a:highlight>
                <a:srgbClr val="FFFFFF"/>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a:lvl1pPr>
            <a:lvl2pPr lvl="1" algn="ctr" rtl="0">
              <a:spcBef>
                <a:spcPts val="0"/>
              </a:spcBef>
              <a:spcAft>
                <a:spcPts val="0"/>
              </a:spcAft>
              <a:buSzPts val="4200"/>
              <a:buNone/>
              <a:defRPr/>
            </a:lvl2pPr>
            <a:lvl3pPr lvl="2" algn="ctr" rtl="0">
              <a:spcBef>
                <a:spcPts val="0"/>
              </a:spcBef>
              <a:spcAft>
                <a:spcPts val="0"/>
              </a:spcAft>
              <a:buSzPts val="4200"/>
              <a:buNone/>
              <a:defRPr/>
            </a:lvl3pPr>
            <a:lvl4pPr lvl="3" algn="ctr" rtl="0">
              <a:spcBef>
                <a:spcPts val="0"/>
              </a:spcBef>
              <a:spcAft>
                <a:spcPts val="0"/>
              </a:spcAft>
              <a:buSzPts val="4200"/>
              <a:buNone/>
              <a:defRPr/>
            </a:lvl4pPr>
            <a:lvl5pPr lvl="4" algn="ctr" rtl="0">
              <a:spcBef>
                <a:spcPts val="0"/>
              </a:spcBef>
              <a:spcAft>
                <a:spcPts val="0"/>
              </a:spcAft>
              <a:buSzPts val="4200"/>
              <a:buNone/>
              <a:defRPr/>
            </a:lvl5pPr>
            <a:lvl6pPr lvl="5" algn="ctr" rtl="0">
              <a:spcBef>
                <a:spcPts val="0"/>
              </a:spcBef>
              <a:spcAft>
                <a:spcPts val="0"/>
              </a:spcAft>
              <a:buSzPts val="4200"/>
              <a:buNone/>
              <a:defRPr/>
            </a:lvl6pPr>
            <a:lvl7pPr lvl="6" algn="ctr" rtl="0">
              <a:spcBef>
                <a:spcPts val="0"/>
              </a:spcBef>
              <a:spcAft>
                <a:spcPts val="0"/>
              </a:spcAft>
              <a:buSzPts val="4200"/>
              <a:buNone/>
              <a:defRPr/>
            </a:lvl7pPr>
            <a:lvl8pPr lvl="7" algn="ctr" rtl="0">
              <a:spcBef>
                <a:spcPts val="0"/>
              </a:spcBef>
              <a:spcAft>
                <a:spcPts val="0"/>
              </a:spcAft>
              <a:buSzPts val="4200"/>
              <a:buNone/>
              <a:defRPr/>
            </a:lvl8pPr>
            <a:lvl9pPr lvl="8" algn="ctr" rtl="0">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rtl="0">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rtl="0">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rtl="0">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rtl="0">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rtl="0">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rtl="0">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rtl="0">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rtl="0">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16000"/>
              <a:buNone/>
              <a:defRPr sz="16000">
                <a:solidFill>
                  <a:schemeClr val="lt2"/>
                </a:solidFill>
              </a:defRPr>
            </a:lvl1pPr>
            <a:lvl2pPr lvl="1" algn="ctr" rtl="0">
              <a:spcBef>
                <a:spcPts val="0"/>
              </a:spcBef>
              <a:spcAft>
                <a:spcPts val="0"/>
              </a:spcAft>
              <a:buClr>
                <a:schemeClr val="lt2"/>
              </a:buClr>
              <a:buSzPts val="16000"/>
              <a:buNone/>
              <a:defRPr sz="16000">
                <a:solidFill>
                  <a:schemeClr val="lt2"/>
                </a:solidFill>
              </a:defRPr>
            </a:lvl2pPr>
            <a:lvl3pPr lvl="2" algn="ctr" rtl="0">
              <a:spcBef>
                <a:spcPts val="0"/>
              </a:spcBef>
              <a:spcAft>
                <a:spcPts val="0"/>
              </a:spcAft>
              <a:buClr>
                <a:schemeClr val="lt2"/>
              </a:buClr>
              <a:buSzPts val="16000"/>
              <a:buNone/>
              <a:defRPr sz="16000">
                <a:solidFill>
                  <a:schemeClr val="lt2"/>
                </a:solidFill>
              </a:defRPr>
            </a:lvl3pPr>
            <a:lvl4pPr lvl="3" algn="ctr" rtl="0">
              <a:spcBef>
                <a:spcPts val="0"/>
              </a:spcBef>
              <a:spcAft>
                <a:spcPts val="0"/>
              </a:spcAft>
              <a:buClr>
                <a:schemeClr val="lt2"/>
              </a:buClr>
              <a:buSzPts val="16000"/>
              <a:buNone/>
              <a:defRPr sz="16000">
                <a:solidFill>
                  <a:schemeClr val="lt2"/>
                </a:solidFill>
              </a:defRPr>
            </a:lvl4pPr>
            <a:lvl5pPr lvl="4" algn="ctr" rtl="0">
              <a:spcBef>
                <a:spcPts val="0"/>
              </a:spcBef>
              <a:spcAft>
                <a:spcPts val="0"/>
              </a:spcAft>
              <a:buClr>
                <a:schemeClr val="lt2"/>
              </a:buClr>
              <a:buSzPts val="16000"/>
              <a:buNone/>
              <a:defRPr sz="16000">
                <a:solidFill>
                  <a:schemeClr val="lt2"/>
                </a:solidFill>
              </a:defRPr>
            </a:lvl5pPr>
            <a:lvl6pPr lvl="5" algn="ctr" rtl="0">
              <a:spcBef>
                <a:spcPts val="0"/>
              </a:spcBef>
              <a:spcAft>
                <a:spcPts val="0"/>
              </a:spcAft>
              <a:buClr>
                <a:schemeClr val="lt2"/>
              </a:buClr>
              <a:buSzPts val="16000"/>
              <a:buNone/>
              <a:defRPr sz="16000">
                <a:solidFill>
                  <a:schemeClr val="lt2"/>
                </a:solidFill>
              </a:defRPr>
            </a:lvl6pPr>
            <a:lvl7pPr lvl="6" algn="ctr" rtl="0">
              <a:spcBef>
                <a:spcPts val="0"/>
              </a:spcBef>
              <a:spcAft>
                <a:spcPts val="0"/>
              </a:spcAft>
              <a:buClr>
                <a:schemeClr val="lt2"/>
              </a:buClr>
              <a:buSzPts val="16000"/>
              <a:buNone/>
              <a:defRPr sz="16000">
                <a:solidFill>
                  <a:schemeClr val="lt2"/>
                </a:solidFill>
              </a:defRPr>
            </a:lvl7pPr>
            <a:lvl8pPr lvl="7" algn="ctr" rtl="0">
              <a:spcBef>
                <a:spcPts val="0"/>
              </a:spcBef>
              <a:spcAft>
                <a:spcPts val="0"/>
              </a:spcAft>
              <a:buClr>
                <a:schemeClr val="lt2"/>
              </a:buClr>
              <a:buSzPts val="16000"/>
              <a:buNone/>
              <a:defRPr sz="16000">
                <a:solidFill>
                  <a:schemeClr val="lt2"/>
                </a:solidFill>
              </a:defRPr>
            </a:lvl8pPr>
            <a:lvl9pPr lvl="8" algn="ctr" rtl="0">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2"/>
        <p:cNvGrpSpPr/>
        <p:nvPr/>
      </p:nvGrpSpPr>
      <p:grpSpPr>
        <a:xfrm>
          <a:off x="0" y="0"/>
          <a:ext cx="0" cy="0"/>
          <a:chOff x="0" y="0"/>
          <a:chExt cx="0" cy="0"/>
        </a:xfrm>
      </p:grpSpPr>
      <p:sp>
        <p:nvSpPr>
          <p:cNvPr id="63" name="Google Shape;63;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4" name="Google Shape;64;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5" name="Google Shape;6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8" name="Google Shape;68;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 name="Google Shape;71;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2" name="Google Shape;7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Google Shape;76;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7" name="Google Shape;77;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0" name="Google Shape;8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1"/>
        <p:cNvGrpSpPr/>
        <p:nvPr/>
      </p:nvGrpSpPr>
      <p:grpSpPr>
        <a:xfrm>
          <a:off x="0" y="0"/>
          <a:ext cx="0" cy="0"/>
          <a:chOff x="0" y="0"/>
          <a:chExt cx="0" cy="0"/>
        </a:xfrm>
      </p:grpSpPr>
      <p:sp>
        <p:nvSpPr>
          <p:cNvPr id="82" name="Google Shape;82;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3" name="Google Shape;83;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4" name="Google Shape;8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5"/>
        <p:cNvGrpSpPr/>
        <p:nvPr/>
      </p:nvGrpSpPr>
      <p:grpSpPr>
        <a:xfrm>
          <a:off x="0" y="0"/>
          <a:ext cx="0" cy="0"/>
          <a:chOff x="0" y="0"/>
          <a:chExt cx="0" cy="0"/>
        </a:xfrm>
      </p:grpSpPr>
      <p:sp>
        <p:nvSpPr>
          <p:cNvPr id="86" name="Google Shape;86;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7" name="Google Shape;87;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8"/>
        <p:cNvGrpSpPr/>
        <p:nvPr/>
      </p:nvGrpSpPr>
      <p:grpSpPr>
        <a:xfrm>
          <a:off x="0" y="0"/>
          <a:ext cx="0" cy="0"/>
          <a:chOff x="0" y="0"/>
          <a:chExt cx="0" cy="0"/>
        </a:xfrm>
      </p:grpSpPr>
      <p:sp>
        <p:nvSpPr>
          <p:cNvPr id="89" name="Google Shape;89;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91" name="Google Shape;91;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2" name="Google Shape;92;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3" name="Google Shape;93;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a:lvl1pPr>
            <a:lvl2pPr lvl="1" algn="ctr" rtl="0">
              <a:spcBef>
                <a:spcPts val="0"/>
              </a:spcBef>
              <a:spcAft>
                <a:spcPts val="0"/>
              </a:spcAft>
              <a:buSzPts val="4200"/>
              <a:buNone/>
              <a:defRPr/>
            </a:lvl2pPr>
            <a:lvl3pPr lvl="2" algn="ctr" rtl="0">
              <a:spcBef>
                <a:spcPts val="0"/>
              </a:spcBef>
              <a:spcAft>
                <a:spcPts val="0"/>
              </a:spcAft>
              <a:buSzPts val="4200"/>
              <a:buNone/>
              <a:defRPr/>
            </a:lvl3pPr>
            <a:lvl4pPr lvl="3" algn="ctr" rtl="0">
              <a:spcBef>
                <a:spcPts val="0"/>
              </a:spcBef>
              <a:spcAft>
                <a:spcPts val="0"/>
              </a:spcAft>
              <a:buSzPts val="4200"/>
              <a:buNone/>
              <a:defRPr/>
            </a:lvl4pPr>
            <a:lvl5pPr lvl="4" algn="ctr" rtl="0">
              <a:spcBef>
                <a:spcPts val="0"/>
              </a:spcBef>
              <a:spcAft>
                <a:spcPts val="0"/>
              </a:spcAft>
              <a:buSzPts val="4200"/>
              <a:buNone/>
              <a:defRPr/>
            </a:lvl5pPr>
            <a:lvl6pPr lvl="5" algn="ctr" rtl="0">
              <a:spcBef>
                <a:spcPts val="0"/>
              </a:spcBef>
              <a:spcAft>
                <a:spcPts val="0"/>
              </a:spcAft>
              <a:buSzPts val="4200"/>
              <a:buNone/>
              <a:defRPr/>
            </a:lvl6pPr>
            <a:lvl7pPr lvl="6" algn="ctr" rtl="0">
              <a:spcBef>
                <a:spcPts val="0"/>
              </a:spcBef>
              <a:spcAft>
                <a:spcPts val="0"/>
              </a:spcAft>
              <a:buSzPts val="4200"/>
              <a:buNone/>
              <a:defRPr/>
            </a:lvl7pPr>
            <a:lvl8pPr lvl="7" algn="ctr" rtl="0">
              <a:spcBef>
                <a:spcPts val="0"/>
              </a:spcBef>
              <a:spcAft>
                <a:spcPts val="0"/>
              </a:spcAft>
              <a:buSzPts val="4200"/>
              <a:buNone/>
              <a:defRPr/>
            </a:lvl8pPr>
            <a:lvl9pPr lvl="8" algn="ctr" rtl="0">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4"/>
        <p:cNvGrpSpPr/>
        <p:nvPr/>
      </p:nvGrpSpPr>
      <p:grpSpPr>
        <a:xfrm>
          <a:off x="0" y="0"/>
          <a:ext cx="0" cy="0"/>
          <a:chOff x="0" y="0"/>
          <a:chExt cx="0" cy="0"/>
        </a:xfrm>
      </p:grpSpPr>
      <p:sp>
        <p:nvSpPr>
          <p:cNvPr id="95" name="Google Shape;95;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96" name="Google Shape;9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7"/>
        <p:cNvGrpSpPr/>
        <p:nvPr/>
      </p:nvGrpSpPr>
      <p:grpSpPr>
        <a:xfrm>
          <a:off x="0" y="0"/>
          <a:ext cx="0" cy="0"/>
          <a:chOff x="0" y="0"/>
          <a:chExt cx="0" cy="0"/>
        </a:xfrm>
      </p:grpSpPr>
      <p:sp>
        <p:nvSpPr>
          <p:cNvPr id="98" name="Google Shape;98;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9" name="Google Shape;99;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00" name="Google Shape;100;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1"/>
        <p:cNvGrpSpPr/>
        <p:nvPr/>
      </p:nvGrpSpPr>
      <p:grpSpPr>
        <a:xfrm>
          <a:off x="0" y="0"/>
          <a:ext cx="0" cy="0"/>
          <a:chOff x="0" y="0"/>
          <a:chExt cx="0" cy="0"/>
        </a:xfrm>
      </p:grpSpPr>
      <p:sp>
        <p:nvSpPr>
          <p:cNvPr id="102" name="Google Shape;102;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4200"/>
              <a:buNone/>
              <a:defRPr>
                <a:solidFill>
                  <a:schemeClr val="lt2"/>
                </a:solidFill>
              </a:defRPr>
            </a:lvl1pPr>
            <a:lvl2pPr lvl="1" algn="ctr" rtl="0">
              <a:spcBef>
                <a:spcPts val="0"/>
              </a:spcBef>
              <a:spcAft>
                <a:spcPts val="0"/>
              </a:spcAft>
              <a:buClr>
                <a:schemeClr val="lt2"/>
              </a:buClr>
              <a:buSzPts val="4200"/>
              <a:buNone/>
              <a:defRPr>
                <a:solidFill>
                  <a:schemeClr val="lt2"/>
                </a:solidFill>
              </a:defRPr>
            </a:lvl2pPr>
            <a:lvl3pPr lvl="2" algn="ctr" rtl="0">
              <a:spcBef>
                <a:spcPts val="0"/>
              </a:spcBef>
              <a:spcAft>
                <a:spcPts val="0"/>
              </a:spcAft>
              <a:buClr>
                <a:schemeClr val="lt2"/>
              </a:buClr>
              <a:buSzPts val="4200"/>
              <a:buNone/>
              <a:defRPr>
                <a:solidFill>
                  <a:schemeClr val="lt2"/>
                </a:solidFill>
              </a:defRPr>
            </a:lvl3pPr>
            <a:lvl4pPr lvl="3" algn="ctr" rtl="0">
              <a:spcBef>
                <a:spcPts val="0"/>
              </a:spcBef>
              <a:spcAft>
                <a:spcPts val="0"/>
              </a:spcAft>
              <a:buClr>
                <a:schemeClr val="lt2"/>
              </a:buClr>
              <a:buSzPts val="4200"/>
              <a:buNone/>
              <a:defRPr>
                <a:solidFill>
                  <a:schemeClr val="lt2"/>
                </a:solidFill>
              </a:defRPr>
            </a:lvl4pPr>
            <a:lvl5pPr lvl="4" algn="ctr" rtl="0">
              <a:spcBef>
                <a:spcPts val="0"/>
              </a:spcBef>
              <a:spcAft>
                <a:spcPts val="0"/>
              </a:spcAft>
              <a:buClr>
                <a:schemeClr val="lt2"/>
              </a:buClr>
              <a:buSzPts val="4200"/>
              <a:buNone/>
              <a:defRPr>
                <a:solidFill>
                  <a:schemeClr val="lt2"/>
                </a:solidFill>
              </a:defRPr>
            </a:lvl5pPr>
            <a:lvl6pPr lvl="5" algn="ctr" rtl="0">
              <a:spcBef>
                <a:spcPts val="0"/>
              </a:spcBef>
              <a:spcAft>
                <a:spcPts val="0"/>
              </a:spcAft>
              <a:buClr>
                <a:schemeClr val="lt2"/>
              </a:buClr>
              <a:buSzPts val="4200"/>
              <a:buNone/>
              <a:defRPr>
                <a:solidFill>
                  <a:schemeClr val="lt2"/>
                </a:solidFill>
              </a:defRPr>
            </a:lvl6pPr>
            <a:lvl7pPr lvl="6" algn="ctr" rtl="0">
              <a:spcBef>
                <a:spcPts val="0"/>
              </a:spcBef>
              <a:spcAft>
                <a:spcPts val="0"/>
              </a:spcAft>
              <a:buClr>
                <a:schemeClr val="lt2"/>
              </a:buClr>
              <a:buSzPts val="4200"/>
              <a:buNone/>
              <a:defRPr>
                <a:solidFill>
                  <a:schemeClr val="lt2"/>
                </a:solidFill>
              </a:defRPr>
            </a:lvl7pPr>
            <a:lvl8pPr lvl="7" algn="ctr" rtl="0">
              <a:spcBef>
                <a:spcPts val="0"/>
              </a:spcBef>
              <a:spcAft>
                <a:spcPts val="0"/>
              </a:spcAft>
              <a:buClr>
                <a:schemeClr val="lt2"/>
              </a:buClr>
              <a:buSzPts val="4200"/>
              <a:buNone/>
              <a:defRPr>
                <a:solidFill>
                  <a:schemeClr val="lt2"/>
                </a:solidFill>
              </a:defRPr>
            </a:lvl8pPr>
            <a:lvl9pPr lvl="8" algn="ctr" rtl="0">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rtl="0">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rtl="0">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rtl="0">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rtl="0">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rtl="0">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rtl="0">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rtl="0">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rtl="0">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rtl="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Economica"/>
                <a:ea typeface="Economica"/>
                <a:cs typeface="Economica"/>
                <a:sym typeface="Economica"/>
              </a:defRPr>
            </a:lvl1pPr>
            <a:lvl2pPr lvl="1" algn="r" rtl="0">
              <a:buNone/>
              <a:defRPr sz="1000">
                <a:solidFill>
                  <a:schemeClr val="dk1"/>
                </a:solidFill>
                <a:latin typeface="Economica"/>
                <a:ea typeface="Economica"/>
                <a:cs typeface="Economica"/>
                <a:sym typeface="Economica"/>
              </a:defRPr>
            </a:lvl2pPr>
            <a:lvl3pPr lvl="2" algn="r" rtl="0">
              <a:buNone/>
              <a:defRPr sz="1000">
                <a:solidFill>
                  <a:schemeClr val="dk1"/>
                </a:solidFill>
                <a:latin typeface="Economica"/>
                <a:ea typeface="Economica"/>
                <a:cs typeface="Economica"/>
                <a:sym typeface="Economica"/>
              </a:defRPr>
            </a:lvl3pPr>
            <a:lvl4pPr lvl="3" algn="r" rtl="0">
              <a:buNone/>
              <a:defRPr sz="1000">
                <a:solidFill>
                  <a:schemeClr val="dk1"/>
                </a:solidFill>
                <a:latin typeface="Economica"/>
                <a:ea typeface="Economica"/>
                <a:cs typeface="Economica"/>
                <a:sym typeface="Economica"/>
              </a:defRPr>
            </a:lvl4pPr>
            <a:lvl5pPr lvl="4" algn="r" rtl="0">
              <a:buNone/>
              <a:defRPr sz="1000">
                <a:solidFill>
                  <a:schemeClr val="dk1"/>
                </a:solidFill>
                <a:latin typeface="Economica"/>
                <a:ea typeface="Economica"/>
                <a:cs typeface="Economica"/>
                <a:sym typeface="Economica"/>
              </a:defRPr>
            </a:lvl5pPr>
            <a:lvl6pPr lvl="5" algn="r" rtl="0">
              <a:buNone/>
              <a:defRPr sz="1000">
                <a:solidFill>
                  <a:schemeClr val="dk1"/>
                </a:solidFill>
                <a:latin typeface="Economica"/>
                <a:ea typeface="Economica"/>
                <a:cs typeface="Economica"/>
                <a:sym typeface="Economica"/>
              </a:defRPr>
            </a:lvl6pPr>
            <a:lvl7pPr lvl="6" algn="r" rtl="0">
              <a:buNone/>
              <a:defRPr sz="1000">
                <a:solidFill>
                  <a:schemeClr val="dk1"/>
                </a:solidFill>
                <a:latin typeface="Economica"/>
                <a:ea typeface="Economica"/>
                <a:cs typeface="Economica"/>
                <a:sym typeface="Economica"/>
              </a:defRPr>
            </a:lvl7pPr>
            <a:lvl8pPr lvl="7" algn="r" rtl="0">
              <a:buNone/>
              <a:defRPr sz="1000">
                <a:solidFill>
                  <a:schemeClr val="dk1"/>
                </a:solidFill>
                <a:latin typeface="Economica"/>
                <a:ea typeface="Economica"/>
                <a:cs typeface="Economica"/>
                <a:sym typeface="Economica"/>
              </a:defRPr>
            </a:lvl8pPr>
            <a:lvl9pPr lvl="8" algn="r" rtl="0">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60" name="Google Shape;60;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61" name="Google Shape;61;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mailto:Ililta.gebrihiwet@sjsu.edu" TargetMode="External"/><Relationship Id="rId5" Type="http://schemas.openxmlformats.org/officeDocument/2006/relationships/hyperlink" Target="mailto:jeehee.choi@sjsu.edu" TargetMode="External"/><Relationship Id="rId4" Type="http://schemas.openxmlformats.org/officeDocument/2006/relationships/hyperlink" Target="mailto:afra.bijli@sjsu.edu"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www.ncdc.noaa.gov/cdo-web/" TargetMode="External"/><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7.pn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2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2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2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50.png"/></Relationships>
</file>

<file path=ppt/slides/_rels/slide2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55.png"/><Relationship Id="rId4" Type="http://schemas.openxmlformats.org/officeDocument/2006/relationships/image" Target="../media/image54.png"/></Relationships>
</file>

<file path=ppt/slides/_rels/slide2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frap.fire.ca.gov/frap-projects/fire-perimeters/" TargetMode="External"/><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
        <p:cNvGrpSpPr/>
        <p:nvPr/>
      </p:nvGrpSpPr>
      <p:grpSpPr>
        <a:xfrm>
          <a:off x="0" y="0"/>
          <a:ext cx="0" cy="0"/>
          <a:chOff x="0" y="0"/>
          <a:chExt cx="0" cy="0"/>
        </a:xfrm>
      </p:grpSpPr>
      <p:sp>
        <p:nvSpPr>
          <p:cNvPr id="107" name="Google Shape;107;p25"/>
          <p:cNvSpPr txBox="1">
            <a:spLocks noGrp="1"/>
          </p:cNvSpPr>
          <p:nvPr>
            <p:ph type="ctrTitle"/>
          </p:nvPr>
        </p:nvSpPr>
        <p:spPr>
          <a:xfrm>
            <a:off x="2797500" y="1136375"/>
            <a:ext cx="3549000" cy="3060300"/>
          </a:xfrm>
          <a:prstGeom prst="rect">
            <a:avLst/>
          </a:prstGeom>
        </p:spPr>
        <p:txBody>
          <a:bodyPr spcFirstLastPara="1" wrap="square" lIns="91425" tIns="91425" rIns="91425" bIns="91425" anchor="b" anchorCtr="0">
            <a:noAutofit/>
          </a:bodyPr>
          <a:lstStyle/>
          <a:p>
            <a:pPr marL="0" lvl="0" indent="0" algn="ctr" rtl="0">
              <a:lnSpc>
                <a:spcPct val="115000"/>
              </a:lnSpc>
              <a:spcBef>
                <a:spcPts val="900"/>
              </a:spcBef>
              <a:spcAft>
                <a:spcPts val="0"/>
              </a:spcAft>
              <a:buClr>
                <a:schemeClr val="dk1"/>
              </a:buClr>
              <a:buSzPts val="1100"/>
              <a:buFont typeface="Arial"/>
              <a:buNone/>
            </a:pPr>
            <a:r>
              <a:rPr lang="en" sz="3000" b="1" i="1" dirty="0">
                <a:solidFill>
                  <a:srgbClr val="FFFFFF"/>
                </a:solidFill>
                <a:latin typeface="Times New Roman"/>
                <a:ea typeface="Times New Roman"/>
                <a:cs typeface="Times New Roman"/>
                <a:sym typeface="Times New Roman"/>
              </a:rPr>
              <a:t>Sonoma County </a:t>
            </a:r>
            <a:endParaRPr sz="3000" b="1" i="1" dirty="0">
              <a:solidFill>
                <a:srgbClr val="FFFFFF"/>
              </a:solidFill>
              <a:latin typeface="Times New Roman"/>
              <a:ea typeface="Times New Roman"/>
              <a:cs typeface="Times New Roman"/>
              <a:sym typeface="Times New Roman"/>
            </a:endParaRPr>
          </a:p>
          <a:p>
            <a:pPr marL="0" lvl="0" indent="0" algn="ctr" rtl="0">
              <a:lnSpc>
                <a:spcPct val="115000"/>
              </a:lnSpc>
              <a:spcBef>
                <a:spcPts val="900"/>
              </a:spcBef>
              <a:spcAft>
                <a:spcPts val="0"/>
              </a:spcAft>
              <a:buClr>
                <a:schemeClr val="dk1"/>
              </a:buClr>
              <a:buSzPts val="1100"/>
              <a:buFont typeface="Arial"/>
              <a:buNone/>
            </a:pPr>
            <a:r>
              <a:rPr lang="en" sz="3000" b="1" i="1" dirty="0">
                <a:solidFill>
                  <a:srgbClr val="FFFFFF"/>
                </a:solidFill>
                <a:latin typeface="Times New Roman"/>
                <a:ea typeface="Times New Roman"/>
                <a:cs typeface="Times New Roman"/>
                <a:sym typeface="Times New Roman"/>
              </a:rPr>
              <a:t>Wildfire Risk Analysis</a:t>
            </a:r>
            <a:r>
              <a:rPr lang="en" sz="4150" b="1" dirty="0">
                <a:solidFill>
                  <a:srgbClr val="FFFFFF"/>
                </a:solidFill>
              </a:rPr>
              <a:t> </a:t>
            </a:r>
            <a:endParaRPr sz="4150" b="1" dirty="0">
              <a:solidFill>
                <a:srgbClr val="FFFFFF"/>
              </a:solidFill>
            </a:endParaRPr>
          </a:p>
          <a:p>
            <a:pPr marL="0" lvl="0" indent="0" algn="ctr" rtl="0">
              <a:lnSpc>
                <a:spcPct val="115000"/>
              </a:lnSpc>
              <a:spcBef>
                <a:spcPts val="900"/>
              </a:spcBef>
              <a:spcAft>
                <a:spcPts val="900"/>
              </a:spcAft>
              <a:buClr>
                <a:schemeClr val="dk1"/>
              </a:buClr>
              <a:buSzPts val="1100"/>
              <a:buFont typeface="Arial"/>
              <a:buNone/>
            </a:pPr>
            <a:r>
              <a:rPr lang="en" sz="3000" b="1" i="1" dirty="0">
                <a:solidFill>
                  <a:srgbClr val="FFFFFF"/>
                </a:solidFill>
                <a:latin typeface="Times New Roman"/>
                <a:ea typeface="Times New Roman"/>
                <a:cs typeface="Times New Roman"/>
                <a:sym typeface="Times New Roman"/>
              </a:rPr>
              <a:t>Final Project Presentation</a:t>
            </a:r>
            <a:endParaRPr sz="3000" b="1" i="1" dirty="0">
              <a:solidFill>
                <a:srgbClr val="FFFFFF"/>
              </a:solidFill>
              <a:latin typeface="Times New Roman"/>
              <a:ea typeface="Times New Roman"/>
              <a:cs typeface="Times New Roman"/>
              <a:sym typeface="Times New Roman"/>
            </a:endParaRPr>
          </a:p>
        </p:txBody>
      </p:sp>
      <p:sp>
        <p:nvSpPr>
          <p:cNvPr id="108" name="Google Shape;108;p25"/>
          <p:cNvSpPr txBox="1">
            <a:spLocks noGrp="1"/>
          </p:cNvSpPr>
          <p:nvPr>
            <p:ph type="subTitle" idx="1"/>
          </p:nvPr>
        </p:nvSpPr>
        <p:spPr>
          <a:xfrm>
            <a:off x="0" y="3405825"/>
            <a:ext cx="4494600" cy="1737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300" b="1" dirty="0">
                <a:solidFill>
                  <a:srgbClr val="FFFFFF"/>
                </a:solidFill>
                <a:latin typeface="Times New Roman"/>
                <a:ea typeface="Times New Roman"/>
                <a:cs typeface="Times New Roman"/>
                <a:sym typeface="Times New Roman"/>
              </a:rPr>
              <a:t>Spring 2020, CMPE257-Session22 Group2 </a:t>
            </a:r>
            <a:endParaRPr sz="1300" b="1" dirty="0">
              <a:solidFill>
                <a:srgbClr val="FFFFFF"/>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300" b="1" dirty="0">
              <a:solidFill>
                <a:srgbClr val="FFFFFF"/>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300" dirty="0">
                <a:solidFill>
                  <a:srgbClr val="FFFFFF"/>
                </a:solidFill>
                <a:latin typeface="Times New Roman"/>
                <a:ea typeface="Times New Roman"/>
                <a:cs typeface="Times New Roman"/>
                <a:sym typeface="Times New Roman"/>
              </a:rPr>
              <a:t>A</a:t>
            </a:r>
            <a:r>
              <a:rPr lang="en" sz="1300" b="1" dirty="0">
                <a:solidFill>
                  <a:srgbClr val="FFFFFF"/>
                </a:solidFill>
                <a:latin typeface="Times New Roman"/>
                <a:ea typeface="Times New Roman"/>
                <a:cs typeface="Times New Roman"/>
                <a:sym typeface="Times New Roman"/>
              </a:rPr>
              <a:t>fra Bijli 008340631 </a:t>
            </a:r>
            <a:r>
              <a:rPr lang="en" sz="1300" b="1" dirty="0">
                <a:solidFill>
                  <a:srgbClr val="FFFFFF"/>
                </a:solidFill>
                <a:latin typeface="Times New Roman"/>
                <a:cs typeface="Times New Roman"/>
                <a:sym typeface="Times New Roman"/>
                <a:hlinkClick r:id="rId4">
                  <a:extLst>
                    <a:ext uri="{A12FA001-AC4F-418D-AE19-62706E023703}">
                      <ahyp:hlinkClr xmlns:ahyp="http://schemas.microsoft.com/office/drawing/2018/hyperlinkcolor" val="tx"/>
                    </a:ext>
                  </a:extLst>
                </a:hlinkClick>
              </a:rPr>
              <a:t>afra.bijli@sjsu.edu</a:t>
            </a:r>
            <a:r>
              <a:rPr lang="en" sz="1300" b="1" dirty="0">
                <a:solidFill>
                  <a:srgbClr val="FFFFFF"/>
                </a:solidFill>
                <a:latin typeface="Times New Roman"/>
                <a:cs typeface="Times New Roman"/>
                <a:sym typeface="Times New Roman"/>
              </a:rPr>
              <a:t> </a:t>
            </a:r>
            <a:endParaRPr sz="1300" b="1" dirty="0">
              <a:solidFill>
                <a:srgbClr val="FFFFFF"/>
              </a:solidFill>
              <a:latin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300" b="1" dirty="0">
                <a:solidFill>
                  <a:srgbClr val="FFFFFF"/>
                </a:solidFill>
                <a:latin typeface="Times New Roman"/>
                <a:cs typeface="Times New Roman"/>
                <a:sym typeface="Times New Roman"/>
              </a:rPr>
              <a:t>(Ginny) Jeehee Choi 012565696  </a:t>
            </a:r>
            <a:r>
              <a:rPr lang="en" sz="1300" b="1" dirty="0">
                <a:solidFill>
                  <a:srgbClr val="FFFFFF"/>
                </a:solidFill>
                <a:latin typeface="Times New Roman"/>
                <a:cs typeface="Times New Roman"/>
                <a:sym typeface="Times New Roman"/>
                <a:hlinkClick r:id="rId5">
                  <a:extLst>
                    <a:ext uri="{A12FA001-AC4F-418D-AE19-62706E023703}">
                      <ahyp:hlinkClr xmlns:ahyp="http://schemas.microsoft.com/office/drawing/2018/hyperlinkcolor" val="tx"/>
                    </a:ext>
                  </a:extLst>
                </a:hlinkClick>
              </a:rPr>
              <a:t>jeehee.choi@sjsu.edu</a:t>
            </a:r>
            <a:r>
              <a:rPr lang="en" sz="1300" b="1" dirty="0">
                <a:solidFill>
                  <a:srgbClr val="FFFFFF"/>
                </a:solidFill>
                <a:latin typeface="Times New Roman"/>
                <a:cs typeface="Times New Roman"/>
                <a:sym typeface="Times New Roman"/>
              </a:rPr>
              <a:t> </a:t>
            </a:r>
            <a:endParaRPr sz="1300" b="1" dirty="0">
              <a:solidFill>
                <a:srgbClr val="FFFFFF"/>
              </a:solidFill>
              <a:latin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300" b="1" dirty="0">
                <a:solidFill>
                  <a:srgbClr val="FFFFFF"/>
                </a:solidFill>
                <a:latin typeface="Times New Roman"/>
                <a:cs typeface="Times New Roman"/>
                <a:sym typeface="Times New Roman"/>
              </a:rPr>
              <a:t>Ililta Gebrihiwet 013828048 i</a:t>
            </a:r>
            <a:r>
              <a:rPr lang="en" sz="1300" b="1" dirty="0">
                <a:solidFill>
                  <a:srgbClr val="FFFFFF"/>
                </a:solidFill>
                <a:latin typeface="Times New Roman"/>
                <a:cs typeface="Times New Roman"/>
                <a:sym typeface="Times New Roman"/>
                <a:hlinkClick r:id="rId6">
                  <a:extLst>
                    <a:ext uri="{A12FA001-AC4F-418D-AE19-62706E023703}">
                      <ahyp:hlinkClr xmlns:ahyp="http://schemas.microsoft.com/office/drawing/2018/hyperlinkcolor" val="tx"/>
                    </a:ext>
                  </a:extLst>
                </a:hlinkClick>
              </a:rPr>
              <a:t>lilta.gebrihiwet@sjsu.</a:t>
            </a:r>
            <a:r>
              <a:rPr lang="en" sz="1300" b="1" dirty="0">
                <a:solidFill>
                  <a:srgbClr val="FFFFFF"/>
                </a:solidFill>
                <a:latin typeface="Times New Roman"/>
                <a:cs typeface="Times New Roman"/>
                <a:sym typeface="Times New Roman"/>
              </a:rPr>
              <a:t>edu</a:t>
            </a:r>
            <a:endParaRPr sz="1300" b="1" dirty="0">
              <a:solidFill>
                <a:srgbClr val="FFFFFF"/>
              </a:solidFill>
              <a:latin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300" b="1" dirty="0">
                <a:solidFill>
                  <a:srgbClr val="FFFFFF"/>
                </a:solidFill>
                <a:latin typeface="Times New Roman"/>
                <a:ea typeface="Times New Roman"/>
                <a:cs typeface="Times New Roman"/>
                <a:sym typeface="Times New Roman"/>
              </a:rPr>
              <a:t>Sukriti Mishra 014580696  sukriti.mishra@sjsu.edu</a:t>
            </a:r>
            <a:endParaRPr sz="1300" b="1" dirty="0">
              <a:solidFill>
                <a:srgbClr val="FFFFFF"/>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300" b="1" dirty="0">
                <a:solidFill>
                  <a:srgbClr val="FFFFFF"/>
                </a:solidFill>
                <a:latin typeface="Times New Roman"/>
                <a:ea typeface="Times New Roman"/>
                <a:cs typeface="Times New Roman"/>
                <a:sym typeface="Times New Roman"/>
              </a:rPr>
              <a:t>Sunanda Das Suchi 013866684  sunandadas.suchi@sjsu.edu </a:t>
            </a:r>
            <a:endParaRPr sz="4450" b="1" dirty="0">
              <a:solidFill>
                <a:srgbClr val="FFFFFF"/>
              </a:solidFill>
              <a:highlight>
                <a:schemeClr val="lt1"/>
              </a:highlight>
            </a:endParaRPr>
          </a:p>
          <a:p>
            <a:pPr marL="0" lvl="0" indent="0" algn="l" rtl="0">
              <a:spcBef>
                <a:spcPts val="0"/>
              </a:spcBef>
              <a:spcAft>
                <a:spcPts val="0"/>
              </a:spcAft>
              <a:buNone/>
            </a:pPr>
            <a:endParaRPr sz="2400" b="1" dirty="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3"/>
          <p:cNvSpPr txBox="1"/>
          <p:nvPr/>
        </p:nvSpPr>
        <p:spPr>
          <a:xfrm>
            <a:off x="0" y="75025"/>
            <a:ext cx="8940600" cy="44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3000">
                <a:solidFill>
                  <a:schemeClr val="dk1"/>
                </a:solidFill>
                <a:latin typeface="Times New Roman"/>
                <a:ea typeface="Times New Roman"/>
                <a:cs typeface="Times New Roman"/>
                <a:sym typeface="Times New Roman"/>
              </a:rPr>
              <a:t>Weather - </a:t>
            </a:r>
            <a:r>
              <a:rPr lang="en" sz="3000" i="1">
                <a:solidFill>
                  <a:schemeClr val="dk1"/>
                </a:solidFill>
                <a:latin typeface="Times New Roman"/>
                <a:ea typeface="Times New Roman"/>
                <a:cs typeface="Times New Roman"/>
                <a:sym typeface="Times New Roman"/>
              </a:rPr>
              <a:t>Random Forest Classifier (RFC</a:t>
            </a:r>
            <a:r>
              <a:rPr lang="en" sz="3000">
                <a:solidFill>
                  <a:schemeClr val="dk1"/>
                </a:solidFill>
                <a:latin typeface="Times New Roman"/>
                <a:ea typeface="Times New Roman"/>
                <a:cs typeface="Times New Roman"/>
                <a:sym typeface="Times New Roman"/>
              </a:rPr>
              <a:t>)</a:t>
            </a:r>
            <a:endParaRPr sz="3000">
              <a:latin typeface="Times New Roman"/>
              <a:ea typeface="Times New Roman"/>
              <a:cs typeface="Times New Roman"/>
              <a:sym typeface="Times New Roman"/>
            </a:endParaRPr>
          </a:p>
        </p:txBody>
      </p:sp>
      <p:sp>
        <p:nvSpPr>
          <p:cNvPr id="175" name="Google Shape;175;p33"/>
          <p:cNvSpPr txBox="1"/>
          <p:nvPr/>
        </p:nvSpPr>
        <p:spPr>
          <a:xfrm>
            <a:off x="0" y="591025"/>
            <a:ext cx="5781900" cy="93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dk1"/>
                </a:solidFill>
                <a:latin typeface="Times New Roman"/>
                <a:ea typeface="Times New Roman"/>
                <a:cs typeface="Times New Roman"/>
                <a:sym typeface="Times New Roman"/>
              </a:rPr>
              <a:t>Data Collection &amp; Source</a:t>
            </a:r>
            <a:endParaRPr sz="1200" b="1">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200">
                <a:solidFill>
                  <a:schemeClr val="dk1"/>
                </a:solidFill>
                <a:latin typeface="Times New Roman"/>
                <a:ea typeface="Times New Roman"/>
                <a:cs typeface="Times New Roman"/>
                <a:sym typeface="Times New Roman"/>
              </a:rPr>
              <a:t>Hourly weather data was retrieved from 3 weather stations across Sonoma County from the  NOAA, Climate Data Online, Climatology website:</a:t>
            </a:r>
            <a:r>
              <a:rPr lang="en" sz="1200">
                <a:solidFill>
                  <a:schemeClr val="dk1"/>
                </a:solidFill>
                <a:uFill>
                  <a:noFill/>
                </a:uFill>
                <a:latin typeface="Times New Roman"/>
                <a:ea typeface="Times New Roman"/>
                <a:cs typeface="Times New Roman"/>
                <a:sym typeface="Times New Roman"/>
                <a:hlinkClick r:id="rId3"/>
              </a:rPr>
              <a:t> </a:t>
            </a:r>
            <a:r>
              <a:rPr lang="en" sz="1200">
                <a:solidFill>
                  <a:schemeClr val="accent5"/>
                </a:solidFill>
                <a:uFill>
                  <a:noFill/>
                </a:uFill>
                <a:latin typeface="Times New Roman"/>
                <a:ea typeface="Times New Roman"/>
                <a:cs typeface="Times New Roman"/>
                <a:sym typeface="Times New Roman"/>
                <a:hlinkClick r:id="rId3"/>
              </a:rPr>
              <a:t>https://www.ncdc.noaa.gov/cdo-web/</a:t>
            </a:r>
            <a:endParaRPr sz="1200">
              <a:solidFill>
                <a:schemeClr val="dk1"/>
              </a:solidFill>
              <a:latin typeface="Times New Roman"/>
              <a:ea typeface="Times New Roman"/>
              <a:cs typeface="Times New Roman"/>
              <a:sym typeface="Times New Roman"/>
            </a:endParaRPr>
          </a:p>
          <a:p>
            <a:pPr marL="0" lvl="0" indent="0" algn="just" rtl="0">
              <a:lnSpc>
                <a:spcPct val="115000"/>
              </a:lnSpc>
              <a:spcBef>
                <a:spcPts val="1200"/>
              </a:spcBef>
              <a:spcAft>
                <a:spcPts val="1200"/>
              </a:spcAft>
              <a:buNone/>
            </a:pPr>
            <a:endParaRPr sz="1200">
              <a:solidFill>
                <a:schemeClr val="dk1"/>
              </a:solidFill>
              <a:latin typeface="Times New Roman"/>
              <a:ea typeface="Times New Roman"/>
              <a:cs typeface="Times New Roman"/>
              <a:sym typeface="Times New Roman"/>
            </a:endParaRPr>
          </a:p>
        </p:txBody>
      </p:sp>
      <p:graphicFrame>
        <p:nvGraphicFramePr>
          <p:cNvPr id="176" name="Google Shape;176;p33"/>
          <p:cNvGraphicFramePr/>
          <p:nvPr/>
        </p:nvGraphicFramePr>
        <p:xfrm>
          <a:off x="114175" y="1590013"/>
          <a:ext cx="5384050" cy="2232808"/>
        </p:xfrm>
        <a:graphic>
          <a:graphicData uri="http://schemas.openxmlformats.org/drawingml/2006/table">
            <a:tbl>
              <a:tblPr>
                <a:noFill/>
                <a:tableStyleId>{09BBC662-140F-492B-AFDB-F49322D8B6A0}</a:tableStyleId>
              </a:tblPr>
              <a:tblGrid>
                <a:gridCol w="743350">
                  <a:extLst>
                    <a:ext uri="{9D8B030D-6E8A-4147-A177-3AD203B41FA5}">
                      <a16:colId xmlns:a16="http://schemas.microsoft.com/office/drawing/2014/main" val="20000"/>
                    </a:ext>
                  </a:extLst>
                </a:gridCol>
                <a:gridCol w="2145775">
                  <a:extLst>
                    <a:ext uri="{9D8B030D-6E8A-4147-A177-3AD203B41FA5}">
                      <a16:colId xmlns:a16="http://schemas.microsoft.com/office/drawing/2014/main" val="20001"/>
                    </a:ext>
                  </a:extLst>
                </a:gridCol>
                <a:gridCol w="2494925">
                  <a:extLst>
                    <a:ext uri="{9D8B030D-6E8A-4147-A177-3AD203B41FA5}">
                      <a16:colId xmlns:a16="http://schemas.microsoft.com/office/drawing/2014/main" val="20002"/>
                    </a:ext>
                  </a:extLst>
                </a:gridCol>
              </a:tblGrid>
              <a:tr h="618750">
                <a:tc>
                  <a:txBody>
                    <a:bodyPr/>
                    <a:lstStyle/>
                    <a:p>
                      <a:pPr marL="0" lvl="0" indent="0" algn="ctr" rtl="0">
                        <a:lnSpc>
                          <a:spcPct val="115000"/>
                        </a:lnSpc>
                        <a:spcBef>
                          <a:spcPts val="0"/>
                        </a:spcBef>
                        <a:spcAft>
                          <a:spcPts val="0"/>
                        </a:spcAft>
                        <a:buNone/>
                      </a:pPr>
                      <a:r>
                        <a:rPr lang="en" sz="1200" b="1">
                          <a:latin typeface="Open Sans"/>
                          <a:ea typeface="Open Sans"/>
                          <a:cs typeface="Open Sans"/>
                          <a:sym typeface="Open Sans"/>
                        </a:rPr>
                        <a:t>WBAN Station ID</a:t>
                      </a:r>
                      <a:endParaRPr sz="1200" b="1">
                        <a:latin typeface="Open Sans"/>
                        <a:ea typeface="Open Sans"/>
                        <a:cs typeface="Open Sans"/>
                        <a:sym typeface="Open Sans"/>
                      </a:endParaRPr>
                    </a:p>
                  </a:txBody>
                  <a:tcPr marL="9525" marR="9525" marT="9525" marB="91425" anchor="b">
                    <a:lnL w="12650" cap="flat" cmpd="sng">
                      <a:solidFill>
                        <a:srgbClr val="000000"/>
                      </a:solidFill>
                      <a:prstDash val="solid"/>
                      <a:round/>
                      <a:headEnd type="none" w="sm" len="sm"/>
                      <a:tailEnd type="none" w="sm" len="sm"/>
                    </a:lnL>
                    <a:lnR w="62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6250" cap="flat" cmpd="sng">
                      <a:solidFill>
                        <a:srgbClr val="000000"/>
                      </a:solidFill>
                      <a:prstDash val="solid"/>
                      <a:round/>
                      <a:headEnd type="none" w="sm" len="sm"/>
                      <a:tailEnd type="none" w="sm" len="sm"/>
                    </a:lnB>
                    <a:solidFill>
                      <a:srgbClr val="FFF2CC"/>
                    </a:solidFill>
                  </a:tcPr>
                </a:tc>
                <a:tc>
                  <a:txBody>
                    <a:bodyPr/>
                    <a:lstStyle/>
                    <a:p>
                      <a:pPr marL="0" lvl="0" indent="0" algn="ctr" rtl="0">
                        <a:lnSpc>
                          <a:spcPct val="115000"/>
                        </a:lnSpc>
                        <a:spcBef>
                          <a:spcPts val="0"/>
                        </a:spcBef>
                        <a:spcAft>
                          <a:spcPts val="0"/>
                        </a:spcAft>
                        <a:buNone/>
                      </a:pPr>
                      <a:r>
                        <a:rPr lang="en" sz="1200" b="1">
                          <a:latin typeface="Open Sans"/>
                          <a:ea typeface="Open Sans"/>
                          <a:cs typeface="Open Sans"/>
                          <a:sym typeface="Open Sans"/>
                        </a:rPr>
                        <a:t>Station </a:t>
                      </a:r>
                      <a:endParaRPr sz="1200" b="1">
                        <a:latin typeface="Open Sans"/>
                        <a:ea typeface="Open Sans"/>
                        <a:cs typeface="Open Sans"/>
                        <a:sym typeface="Open Sans"/>
                      </a:endParaRPr>
                    </a:p>
                  </a:txBody>
                  <a:tcPr marL="9525" marR="9525" marT="9525" marB="91425" anchor="b">
                    <a:lnL w="6250" cap="flat" cmpd="sng">
                      <a:solidFill>
                        <a:srgbClr val="000000"/>
                      </a:solidFill>
                      <a:prstDash val="solid"/>
                      <a:round/>
                      <a:headEnd type="none" w="sm" len="sm"/>
                      <a:tailEnd type="none" w="sm" len="sm"/>
                    </a:lnL>
                    <a:lnR w="62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6250" cap="flat" cmpd="sng">
                      <a:solidFill>
                        <a:srgbClr val="000000"/>
                      </a:solidFill>
                      <a:prstDash val="solid"/>
                      <a:round/>
                      <a:headEnd type="none" w="sm" len="sm"/>
                      <a:tailEnd type="none" w="sm" len="sm"/>
                    </a:lnB>
                    <a:solidFill>
                      <a:srgbClr val="FFF2CC"/>
                    </a:solidFill>
                  </a:tcPr>
                </a:tc>
                <a:tc>
                  <a:txBody>
                    <a:bodyPr/>
                    <a:lstStyle/>
                    <a:p>
                      <a:pPr marL="0" lvl="0" indent="0" algn="ctr" rtl="0">
                        <a:lnSpc>
                          <a:spcPct val="115000"/>
                        </a:lnSpc>
                        <a:spcBef>
                          <a:spcPts val="0"/>
                        </a:spcBef>
                        <a:spcAft>
                          <a:spcPts val="0"/>
                        </a:spcAft>
                        <a:buNone/>
                      </a:pPr>
                      <a:r>
                        <a:rPr lang="en" sz="1200" b="1">
                          <a:latin typeface="Open Sans"/>
                          <a:ea typeface="Open Sans"/>
                          <a:cs typeface="Open Sans"/>
                          <a:sym typeface="Open Sans"/>
                        </a:rPr>
                        <a:t>Date Range</a:t>
                      </a:r>
                      <a:endParaRPr sz="1200" b="1">
                        <a:latin typeface="Open Sans"/>
                        <a:ea typeface="Open Sans"/>
                        <a:cs typeface="Open Sans"/>
                        <a:sym typeface="Open Sans"/>
                      </a:endParaRPr>
                    </a:p>
                  </a:txBody>
                  <a:tcPr marL="9525" marR="9525" marT="9525" marB="91425" anchor="b">
                    <a:lnL w="62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6250"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538950">
                <a:tc>
                  <a:txBody>
                    <a:bodyPr/>
                    <a:lstStyle/>
                    <a:p>
                      <a:pPr marL="0" lvl="0" indent="0" algn="ctr" rtl="0">
                        <a:lnSpc>
                          <a:spcPct val="115000"/>
                        </a:lnSpc>
                        <a:spcBef>
                          <a:spcPts val="0"/>
                        </a:spcBef>
                        <a:spcAft>
                          <a:spcPts val="0"/>
                        </a:spcAft>
                        <a:buNone/>
                      </a:pPr>
                      <a:r>
                        <a:rPr lang="en" sz="1100">
                          <a:latin typeface="Open Sans"/>
                          <a:ea typeface="Open Sans"/>
                          <a:cs typeface="Open Sans"/>
                          <a:sym typeface="Open Sans"/>
                        </a:rPr>
                        <a:t>23213</a:t>
                      </a:r>
                      <a:endParaRPr sz="1100">
                        <a:latin typeface="Open Sans"/>
                        <a:ea typeface="Open Sans"/>
                        <a:cs typeface="Open Sans"/>
                        <a:sym typeface="Open Sans"/>
                      </a:endParaRPr>
                    </a:p>
                  </a:txBody>
                  <a:tcPr marL="9525" marR="9525" marT="9525" marB="91425" anchor="b">
                    <a:lnL w="12650" cap="flat" cmpd="sng">
                      <a:solidFill>
                        <a:srgbClr val="000000"/>
                      </a:solidFill>
                      <a:prstDash val="solid"/>
                      <a:round/>
                      <a:headEnd type="none" w="sm" len="sm"/>
                      <a:tailEnd type="none" w="sm" len="sm"/>
                    </a:lnL>
                    <a:lnR w="6250" cap="flat" cmpd="sng">
                      <a:solidFill>
                        <a:srgbClr val="000000"/>
                      </a:solidFill>
                      <a:prstDash val="solid"/>
                      <a:round/>
                      <a:headEnd type="none" w="sm" len="sm"/>
                      <a:tailEnd type="none" w="sm" len="sm"/>
                    </a:lnR>
                    <a:lnT w="6250" cap="flat" cmpd="sng">
                      <a:solidFill>
                        <a:srgbClr val="000000"/>
                      </a:solidFill>
                      <a:prstDash val="solid"/>
                      <a:round/>
                      <a:headEnd type="none" w="sm" len="sm"/>
                      <a:tailEnd type="none" w="sm" len="sm"/>
                    </a:lnT>
                    <a:lnB w="62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444444"/>
                          </a:solidFill>
                          <a:latin typeface="Open Sans"/>
                          <a:ea typeface="Open Sans"/>
                          <a:cs typeface="Open Sans"/>
                          <a:sym typeface="Open Sans"/>
                        </a:rPr>
                        <a:t>SANTA ROSA SONOMA CO AIRPORT, CA US </a:t>
                      </a:r>
                      <a:endParaRPr sz="1100">
                        <a:solidFill>
                          <a:srgbClr val="444444"/>
                        </a:solidFill>
                        <a:latin typeface="Open Sans"/>
                        <a:ea typeface="Open Sans"/>
                        <a:cs typeface="Open Sans"/>
                        <a:sym typeface="Open Sans"/>
                      </a:endParaRPr>
                    </a:p>
                  </a:txBody>
                  <a:tcPr marL="9525" marR="9525" marT="9525" marB="91425" anchor="b">
                    <a:lnL w="6250" cap="flat" cmpd="sng">
                      <a:solidFill>
                        <a:srgbClr val="000000"/>
                      </a:solidFill>
                      <a:prstDash val="solid"/>
                      <a:round/>
                      <a:headEnd type="none" w="sm" len="sm"/>
                      <a:tailEnd type="none" w="sm" len="sm"/>
                    </a:lnL>
                    <a:lnR w="6250" cap="flat" cmpd="sng">
                      <a:solidFill>
                        <a:srgbClr val="000000"/>
                      </a:solidFill>
                      <a:prstDash val="solid"/>
                      <a:round/>
                      <a:headEnd type="none" w="sm" len="sm"/>
                      <a:tailEnd type="none" w="sm" len="sm"/>
                    </a:lnR>
                    <a:lnT w="6250" cap="flat" cmpd="sng">
                      <a:solidFill>
                        <a:srgbClr val="000000"/>
                      </a:solidFill>
                      <a:prstDash val="solid"/>
                      <a:round/>
                      <a:headEnd type="none" w="sm" len="sm"/>
                      <a:tailEnd type="none" w="sm" len="sm"/>
                    </a:lnT>
                    <a:lnB w="62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444444"/>
                          </a:solidFill>
                          <a:latin typeface="Open Sans"/>
                          <a:ea typeface="Open Sans"/>
                          <a:cs typeface="Open Sans"/>
                          <a:sym typeface="Open Sans"/>
                        </a:rPr>
                        <a:t>January 1</a:t>
                      </a:r>
                      <a:r>
                        <a:rPr lang="en" sz="1100" baseline="30000">
                          <a:latin typeface="Open Sans"/>
                          <a:ea typeface="Open Sans"/>
                          <a:cs typeface="Open Sans"/>
                          <a:sym typeface="Open Sans"/>
                        </a:rPr>
                        <a:t>st</a:t>
                      </a:r>
                      <a:r>
                        <a:rPr lang="en" sz="1100">
                          <a:latin typeface="Open Sans"/>
                          <a:ea typeface="Open Sans"/>
                          <a:cs typeface="Open Sans"/>
                          <a:sym typeface="Open Sans"/>
                        </a:rPr>
                        <a:t>, 2010 - December 31</a:t>
                      </a:r>
                      <a:r>
                        <a:rPr lang="en" sz="1100" baseline="30000">
                          <a:latin typeface="Open Sans"/>
                          <a:ea typeface="Open Sans"/>
                          <a:cs typeface="Open Sans"/>
                          <a:sym typeface="Open Sans"/>
                        </a:rPr>
                        <a:t>st</a:t>
                      </a:r>
                      <a:r>
                        <a:rPr lang="en" sz="1100">
                          <a:latin typeface="Open Sans"/>
                          <a:ea typeface="Open Sans"/>
                          <a:cs typeface="Open Sans"/>
                          <a:sym typeface="Open Sans"/>
                        </a:rPr>
                        <a:t>, 2019</a:t>
                      </a:r>
                      <a:endParaRPr sz="1100">
                        <a:latin typeface="Open Sans"/>
                        <a:ea typeface="Open Sans"/>
                        <a:cs typeface="Open Sans"/>
                        <a:sym typeface="Open Sans"/>
                      </a:endParaRPr>
                    </a:p>
                  </a:txBody>
                  <a:tcPr marL="9525" marR="9525" marT="9525" marB="91425" anchor="b">
                    <a:lnL w="62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6250" cap="flat" cmpd="sng">
                      <a:solidFill>
                        <a:srgbClr val="000000"/>
                      </a:solidFill>
                      <a:prstDash val="solid"/>
                      <a:round/>
                      <a:headEnd type="none" w="sm" len="sm"/>
                      <a:tailEnd type="none" w="sm" len="sm"/>
                    </a:lnT>
                    <a:lnB w="62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538950">
                <a:tc>
                  <a:txBody>
                    <a:bodyPr/>
                    <a:lstStyle/>
                    <a:p>
                      <a:pPr marL="0" lvl="0" indent="0" algn="ctr" rtl="0">
                        <a:lnSpc>
                          <a:spcPct val="115000"/>
                        </a:lnSpc>
                        <a:spcBef>
                          <a:spcPts val="0"/>
                        </a:spcBef>
                        <a:spcAft>
                          <a:spcPts val="0"/>
                        </a:spcAft>
                        <a:buNone/>
                      </a:pPr>
                      <a:r>
                        <a:rPr lang="en" sz="1100">
                          <a:latin typeface="Open Sans"/>
                          <a:ea typeface="Open Sans"/>
                          <a:cs typeface="Open Sans"/>
                          <a:sym typeface="Open Sans"/>
                        </a:rPr>
                        <a:t>0032</a:t>
                      </a:r>
                      <a:endParaRPr sz="1100">
                        <a:latin typeface="Open Sans"/>
                        <a:ea typeface="Open Sans"/>
                        <a:cs typeface="Open Sans"/>
                        <a:sym typeface="Open Sans"/>
                      </a:endParaRPr>
                    </a:p>
                  </a:txBody>
                  <a:tcPr marL="9525" marR="9525" marT="9525" marB="91425" anchor="b">
                    <a:lnL w="12650" cap="flat" cmpd="sng">
                      <a:solidFill>
                        <a:srgbClr val="000000"/>
                      </a:solidFill>
                      <a:prstDash val="solid"/>
                      <a:round/>
                      <a:headEnd type="none" w="sm" len="sm"/>
                      <a:tailEnd type="none" w="sm" len="sm"/>
                    </a:lnL>
                    <a:lnR w="6250" cap="flat" cmpd="sng">
                      <a:solidFill>
                        <a:srgbClr val="000000"/>
                      </a:solidFill>
                      <a:prstDash val="solid"/>
                      <a:round/>
                      <a:headEnd type="none" w="sm" len="sm"/>
                      <a:tailEnd type="none" w="sm" len="sm"/>
                    </a:lnR>
                    <a:lnT w="6250" cap="flat" cmpd="sng">
                      <a:solidFill>
                        <a:srgbClr val="000000"/>
                      </a:solidFill>
                      <a:prstDash val="solid"/>
                      <a:round/>
                      <a:headEnd type="none" w="sm" len="sm"/>
                      <a:tailEnd type="none" w="sm" len="sm"/>
                    </a:lnT>
                    <a:lnB w="62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444444"/>
                          </a:solidFill>
                          <a:latin typeface="Open Sans"/>
                          <a:ea typeface="Open Sans"/>
                          <a:cs typeface="Open Sans"/>
                          <a:sym typeface="Open Sans"/>
                        </a:rPr>
                        <a:t>PETALUMA MUNICIPAL AIRPORT, CA US </a:t>
                      </a:r>
                      <a:endParaRPr sz="1100">
                        <a:solidFill>
                          <a:srgbClr val="444444"/>
                        </a:solidFill>
                        <a:latin typeface="Open Sans"/>
                        <a:ea typeface="Open Sans"/>
                        <a:cs typeface="Open Sans"/>
                        <a:sym typeface="Open Sans"/>
                      </a:endParaRPr>
                    </a:p>
                  </a:txBody>
                  <a:tcPr marL="9525" marR="9525" marT="9525" marB="91425" anchor="b">
                    <a:lnL w="6250" cap="flat" cmpd="sng">
                      <a:solidFill>
                        <a:srgbClr val="000000"/>
                      </a:solidFill>
                      <a:prstDash val="solid"/>
                      <a:round/>
                      <a:headEnd type="none" w="sm" len="sm"/>
                      <a:tailEnd type="none" w="sm" len="sm"/>
                    </a:lnL>
                    <a:lnR w="6250" cap="flat" cmpd="sng">
                      <a:solidFill>
                        <a:srgbClr val="000000"/>
                      </a:solidFill>
                      <a:prstDash val="solid"/>
                      <a:round/>
                      <a:headEnd type="none" w="sm" len="sm"/>
                      <a:tailEnd type="none" w="sm" len="sm"/>
                    </a:lnR>
                    <a:lnT w="6250" cap="flat" cmpd="sng">
                      <a:solidFill>
                        <a:srgbClr val="000000"/>
                      </a:solidFill>
                      <a:prstDash val="solid"/>
                      <a:round/>
                      <a:headEnd type="none" w="sm" len="sm"/>
                      <a:tailEnd type="none" w="sm" len="sm"/>
                    </a:lnT>
                    <a:lnB w="62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444444"/>
                          </a:solidFill>
                          <a:latin typeface="Open Sans"/>
                          <a:ea typeface="Open Sans"/>
                          <a:cs typeface="Open Sans"/>
                          <a:sym typeface="Open Sans"/>
                        </a:rPr>
                        <a:t>July 31</a:t>
                      </a:r>
                      <a:r>
                        <a:rPr lang="en" sz="1100" baseline="30000">
                          <a:latin typeface="Open Sans"/>
                          <a:ea typeface="Open Sans"/>
                          <a:cs typeface="Open Sans"/>
                          <a:sym typeface="Open Sans"/>
                        </a:rPr>
                        <a:t>st</a:t>
                      </a:r>
                      <a:r>
                        <a:rPr lang="en" sz="1100">
                          <a:latin typeface="Open Sans"/>
                          <a:ea typeface="Open Sans"/>
                          <a:cs typeface="Open Sans"/>
                          <a:sym typeface="Open Sans"/>
                        </a:rPr>
                        <a:t>, 2014 – Dec 31</a:t>
                      </a:r>
                      <a:r>
                        <a:rPr lang="en" sz="1100" baseline="30000">
                          <a:latin typeface="Open Sans"/>
                          <a:ea typeface="Open Sans"/>
                          <a:cs typeface="Open Sans"/>
                          <a:sym typeface="Open Sans"/>
                        </a:rPr>
                        <a:t>st</a:t>
                      </a:r>
                      <a:r>
                        <a:rPr lang="en" sz="1100">
                          <a:latin typeface="Open Sans"/>
                          <a:ea typeface="Open Sans"/>
                          <a:cs typeface="Open Sans"/>
                          <a:sym typeface="Open Sans"/>
                        </a:rPr>
                        <a:t>, 2019 (No data before July 31</a:t>
                      </a:r>
                      <a:r>
                        <a:rPr lang="en" sz="1100" baseline="30000">
                          <a:latin typeface="Open Sans"/>
                          <a:ea typeface="Open Sans"/>
                          <a:cs typeface="Open Sans"/>
                          <a:sym typeface="Open Sans"/>
                        </a:rPr>
                        <a:t>st</a:t>
                      </a:r>
                      <a:r>
                        <a:rPr lang="en" sz="1100">
                          <a:latin typeface="Open Sans"/>
                          <a:ea typeface="Open Sans"/>
                          <a:cs typeface="Open Sans"/>
                          <a:sym typeface="Open Sans"/>
                        </a:rPr>
                        <a:t>, 2014)</a:t>
                      </a:r>
                      <a:endParaRPr sz="1100">
                        <a:latin typeface="Open Sans"/>
                        <a:ea typeface="Open Sans"/>
                        <a:cs typeface="Open Sans"/>
                        <a:sym typeface="Open Sans"/>
                      </a:endParaRPr>
                    </a:p>
                  </a:txBody>
                  <a:tcPr marL="9525" marR="9525" marT="9525" marB="91425" anchor="b">
                    <a:lnL w="62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6250" cap="flat" cmpd="sng">
                      <a:solidFill>
                        <a:srgbClr val="000000"/>
                      </a:solidFill>
                      <a:prstDash val="solid"/>
                      <a:round/>
                      <a:headEnd type="none" w="sm" len="sm"/>
                      <a:tailEnd type="none" w="sm" len="sm"/>
                    </a:lnT>
                    <a:lnB w="62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76400">
                <a:tc>
                  <a:txBody>
                    <a:bodyPr/>
                    <a:lstStyle/>
                    <a:p>
                      <a:pPr marL="0" lvl="0" indent="0" algn="ctr" rtl="0">
                        <a:lnSpc>
                          <a:spcPct val="115000"/>
                        </a:lnSpc>
                        <a:spcBef>
                          <a:spcPts val="0"/>
                        </a:spcBef>
                        <a:spcAft>
                          <a:spcPts val="0"/>
                        </a:spcAft>
                        <a:buNone/>
                      </a:pPr>
                      <a:r>
                        <a:rPr lang="en" sz="1100">
                          <a:latin typeface="Open Sans"/>
                          <a:ea typeface="Open Sans"/>
                          <a:cs typeface="Open Sans"/>
                          <a:sym typeface="Open Sans"/>
                        </a:rPr>
                        <a:t>93245</a:t>
                      </a:r>
                      <a:endParaRPr sz="1100">
                        <a:latin typeface="Open Sans"/>
                        <a:ea typeface="Open Sans"/>
                        <a:cs typeface="Open Sans"/>
                        <a:sym typeface="Open Sans"/>
                      </a:endParaRPr>
                    </a:p>
                  </a:txBody>
                  <a:tcPr marL="9525" marR="9525" marT="9525" marB="91425" anchor="b">
                    <a:lnL w="12650" cap="flat" cmpd="sng">
                      <a:solidFill>
                        <a:srgbClr val="000000"/>
                      </a:solidFill>
                      <a:prstDash val="solid"/>
                      <a:round/>
                      <a:headEnd type="none" w="sm" len="sm"/>
                      <a:tailEnd type="none" w="sm" len="sm"/>
                    </a:lnL>
                    <a:lnR w="6250" cap="flat" cmpd="sng">
                      <a:solidFill>
                        <a:srgbClr val="000000"/>
                      </a:solidFill>
                      <a:prstDash val="solid"/>
                      <a:round/>
                      <a:headEnd type="none" w="sm" len="sm"/>
                      <a:tailEnd type="none" w="sm" len="sm"/>
                    </a:lnR>
                    <a:lnT w="62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444444"/>
                          </a:solidFill>
                          <a:latin typeface="Open Sans"/>
                          <a:ea typeface="Open Sans"/>
                          <a:cs typeface="Open Sans"/>
                          <a:sym typeface="Open Sans"/>
                        </a:rPr>
                        <a:t>BODEGA 6 WSW, CA US </a:t>
                      </a:r>
                      <a:endParaRPr sz="1100">
                        <a:solidFill>
                          <a:srgbClr val="444444"/>
                        </a:solidFill>
                        <a:latin typeface="Open Sans"/>
                        <a:ea typeface="Open Sans"/>
                        <a:cs typeface="Open Sans"/>
                        <a:sym typeface="Open Sans"/>
                      </a:endParaRPr>
                    </a:p>
                  </a:txBody>
                  <a:tcPr marL="9525" marR="9525" marT="9525" marB="91425" anchor="b">
                    <a:lnL w="6250" cap="flat" cmpd="sng">
                      <a:solidFill>
                        <a:srgbClr val="000000"/>
                      </a:solidFill>
                      <a:prstDash val="solid"/>
                      <a:round/>
                      <a:headEnd type="none" w="sm" len="sm"/>
                      <a:tailEnd type="none" w="sm" len="sm"/>
                    </a:lnL>
                    <a:lnR w="6250" cap="flat" cmpd="sng">
                      <a:solidFill>
                        <a:srgbClr val="000000"/>
                      </a:solidFill>
                      <a:prstDash val="solid"/>
                      <a:round/>
                      <a:headEnd type="none" w="sm" len="sm"/>
                      <a:tailEnd type="none" w="sm" len="sm"/>
                    </a:lnR>
                    <a:lnT w="62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444444"/>
                          </a:solidFill>
                          <a:latin typeface="Open Sans"/>
                          <a:ea typeface="Open Sans"/>
                          <a:cs typeface="Open Sans"/>
                          <a:sym typeface="Open Sans"/>
                        </a:rPr>
                        <a:t>January 1</a:t>
                      </a:r>
                      <a:r>
                        <a:rPr lang="en" sz="1100" baseline="30000">
                          <a:latin typeface="Open Sans"/>
                          <a:ea typeface="Open Sans"/>
                          <a:cs typeface="Open Sans"/>
                          <a:sym typeface="Open Sans"/>
                        </a:rPr>
                        <a:t>st</a:t>
                      </a:r>
                      <a:r>
                        <a:rPr lang="en" sz="1100">
                          <a:latin typeface="Open Sans"/>
                          <a:ea typeface="Open Sans"/>
                          <a:cs typeface="Open Sans"/>
                          <a:sym typeface="Open Sans"/>
                        </a:rPr>
                        <a:t>, 2010 - December 31</a:t>
                      </a:r>
                      <a:r>
                        <a:rPr lang="en" sz="1100" baseline="30000">
                          <a:latin typeface="Open Sans"/>
                          <a:ea typeface="Open Sans"/>
                          <a:cs typeface="Open Sans"/>
                          <a:sym typeface="Open Sans"/>
                        </a:rPr>
                        <a:t>st</a:t>
                      </a:r>
                      <a:r>
                        <a:rPr lang="en" sz="1100">
                          <a:latin typeface="Open Sans"/>
                          <a:ea typeface="Open Sans"/>
                          <a:cs typeface="Open Sans"/>
                          <a:sym typeface="Open Sans"/>
                        </a:rPr>
                        <a:t>, 2019</a:t>
                      </a:r>
                      <a:endParaRPr sz="1100">
                        <a:latin typeface="Open Sans"/>
                        <a:ea typeface="Open Sans"/>
                        <a:cs typeface="Open Sans"/>
                        <a:sym typeface="Open Sans"/>
                      </a:endParaRPr>
                    </a:p>
                  </a:txBody>
                  <a:tcPr marL="9525" marR="9525" marT="9525" marB="91425" anchor="b">
                    <a:lnL w="62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62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77" name="Google Shape;177;p33"/>
          <p:cNvSpPr txBox="1"/>
          <p:nvPr/>
        </p:nvSpPr>
        <p:spPr>
          <a:xfrm>
            <a:off x="5863575" y="595775"/>
            <a:ext cx="3077100" cy="56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200"/>
              </a:spcAft>
              <a:buClr>
                <a:schemeClr val="dk1"/>
              </a:buClr>
              <a:buSzPts val="1100"/>
              <a:buFont typeface="Arial"/>
              <a:buNone/>
            </a:pPr>
            <a:r>
              <a:rPr lang="en" sz="1200" b="1">
                <a:solidFill>
                  <a:schemeClr val="dk1"/>
                </a:solidFill>
                <a:latin typeface="Times New Roman"/>
                <a:ea typeface="Times New Roman"/>
                <a:cs typeface="Times New Roman"/>
                <a:sym typeface="Times New Roman"/>
              </a:rPr>
              <a:t>Information on Wth-Fr Dataset: </a:t>
            </a:r>
            <a:r>
              <a:rPr lang="en" sz="1200">
                <a:solidFill>
                  <a:schemeClr val="dk1"/>
                </a:solidFill>
                <a:latin typeface="Times New Roman"/>
                <a:ea typeface="Times New Roman"/>
                <a:cs typeface="Times New Roman"/>
                <a:sym typeface="Times New Roman"/>
              </a:rPr>
              <a:t>Parameters, Data Type, Total Number of Records</a:t>
            </a:r>
            <a:endParaRPr sz="1200">
              <a:latin typeface="Times New Roman"/>
              <a:ea typeface="Times New Roman"/>
              <a:cs typeface="Times New Roman"/>
              <a:sym typeface="Times New Roman"/>
            </a:endParaRPr>
          </a:p>
        </p:txBody>
      </p:sp>
      <p:pic>
        <p:nvPicPr>
          <p:cNvPr id="178" name="Google Shape;178;p33"/>
          <p:cNvPicPr preferRelativeResize="0"/>
          <p:nvPr/>
        </p:nvPicPr>
        <p:blipFill>
          <a:blip r:embed="rId4">
            <a:alphaModFix/>
          </a:blip>
          <a:stretch>
            <a:fillRect/>
          </a:stretch>
        </p:blipFill>
        <p:spPr>
          <a:xfrm>
            <a:off x="5947253" y="1289650"/>
            <a:ext cx="2818097" cy="2681812"/>
          </a:xfrm>
          <a:prstGeom prst="rect">
            <a:avLst/>
          </a:prstGeom>
          <a:noFill/>
          <a:ln w="19050" cap="flat" cmpd="sng">
            <a:solidFill>
              <a:schemeClr val="dk2"/>
            </a:solidFill>
            <a:prstDash val="solid"/>
            <a:round/>
            <a:headEnd type="none" w="sm" len="sm"/>
            <a:tailEnd type="none" w="sm" len="sm"/>
          </a:ln>
        </p:spPr>
      </p:pic>
      <p:sp>
        <p:nvSpPr>
          <p:cNvPr id="179" name="Google Shape;179;p33"/>
          <p:cNvSpPr txBox="1"/>
          <p:nvPr/>
        </p:nvSpPr>
        <p:spPr>
          <a:xfrm>
            <a:off x="5907625" y="3971450"/>
            <a:ext cx="3194700" cy="123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Times New Roman"/>
                <a:ea typeface="Times New Roman"/>
                <a:cs typeface="Times New Roman"/>
                <a:sym typeface="Times New Roman"/>
              </a:rPr>
              <a:t>Parameters: </a:t>
            </a:r>
            <a:r>
              <a:rPr lang="en" sz="1200">
                <a:latin typeface="Times New Roman"/>
                <a:ea typeface="Times New Roman"/>
                <a:cs typeface="Times New Roman"/>
                <a:sym typeface="Times New Roman"/>
              </a:rPr>
              <a:t>DailyAvgTemp, DailyAvgPrec, DailyAvgReH, DailyAvgWindSp</a:t>
            </a:r>
            <a:endParaRPr sz="1200">
              <a:latin typeface="Times New Roman"/>
              <a:ea typeface="Times New Roman"/>
              <a:cs typeface="Times New Roman"/>
              <a:sym typeface="Times New Roman"/>
            </a:endParaRPr>
          </a:p>
          <a:p>
            <a:pPr marL="0" lvl="0" indent="0" algn="l" rtl="0">
              <a:spcBef>
                <a:spcPts val="0"/>
              </a:spcBef>
              <a:spcAft>
                <a:spcPts val="0"/>
              </a:spcAft>
              <a:buNone/>
            </a:pPr>
            <a:endParaRPr sz="1200">
              <a:latin typeface="Times New Roman"/>
              <a:ea typeface="Times New Roman"/>
              <a:cs typeface="Times New Roman"/>
              <a:sym typeface="Times New Roman"/>
            </a:endParaRPr>
          </a:p>
          <a:p>
            <a:pPr marL="0" lvl="0" indent="0" algn="l" rtl="0">
              <a:spcBef>
                <a:spcPts val="0"/>
              </a:spcBef>
              <a:spcAft>
                <a:spcPts val="0"/>
              </a:spcAft>
              <a:buNone/>
            </a:pPr>
            <a:r>
              <a:rPr lang="en" sz="1200" b="1">
                <a:latin typeface="Times New Roman"/>
                <a:ea typeface="Times New Roman"/>
                <a:cs typeface="Times New Roman"/>
                <a:sym typeface="Times New Roman"/>
              </a:rPr>
              <a:t>Data Types: </a:t>
            </a:r>
            <a:r>
              <a:rPr lang="en" sz="1200">
                <a:latin typeface="Times New Roman"/>
                <a:ea typeface="Times New Roman"/>
                <a:cs typeface="Times New Roman"/>
                <a:sym typeface="Times New Roman"/>
              </a:rPr>
              <a:t>float, int, object</a:t>
            </a:r>
            <a:endParaRPr sz="1200">
              <a:latin typeface="Times New Roman"/>
              <a:ea typeface="Times New Roman"/>
              <a:cs typeface="Times New Roman"/>
              <a:sym typeface="Times New Roman"/>
            </a:endParaRPr>
          </a:p>
          <a:p>
            <a:pPr marL="0" lvl="0" indent="0" algn="l" rtl="0">
              <a:spcBef>
                <a:spcPts val="0"/>
              </a:spcBef>
              <a:spcAft>
                <a:spcPts val="0"/>
              </a:spcAft>
              <a:buNone/>
            </a:pPr>
            <a:endParaRPr sz="1200">
              <a:latin typeface="Times New Roman"/>
              <a:ea typeface="Times New Roman"/>
              <a:cs typeface="Times New Roman"/>
              <a:sym typeface="Times New Roman"/>
            </a:endParaRPr>
          </a:p>
          <a:p>
            <a:pPr marL="0" lvl="0" indent="0" algn="l" rtl="0">
              <a:spcBef>
                <a:spcPts val="0"/>
              </a:spcBef>
              <a:spcAft>
                <a:spcPts val="0"/>
              </a:spcAft>
              <a:buNone/>
            </a:pPr>
            <a:r>
              <a:rPr lang="en" sz="1200" b="1">
                <a:latin typeface="Times New Roman"/>
                <a:ea typeface="Times New Roman"/>
                <a:cs typeface="Times New Roman"/>
                <a:sym typeface="Times New Roman"/>
              </a:rPr>
              <a:t>Total # of Records: </a:t>
            </a:r>
            <a:r>
              <a:rPr lang="en" sz="1200">
                <a:latin typeface="Times New Roman"/>
                <a:ea typeface="Times New Roman"/>
                <a:cs typeface="Times New Roman"/>
                <a:sym typeface="Times New Roman"/>
              </a:rPr>
              <a:t>9184</a:t>
            </a:r>
            <a:endParaRPr sz="1200">
              <a:latin typeface="Times New Roman"/>
              <a:ea typeface="Times New Roman"/>
              <a:cs typeface="Times New Roman"/>
              <a:sym typeface="Times New Roman"/>
            </a:endParaRPr>
          </a:p>
        </p:txBody>
      </p:sp>
      <p:graphicFrame>
        <p:nvGraphicFramePr>
          <p:cNvPr id="180" name="Google Shape;180;p33"/>
          <p:cNvGraphicFramePr/>
          <p:nvPr/>
        </p:nvGraphicFramePr>
        <p:xfrm>
          <a:off x="199425" y="4300800"/>
          <a:ext cx="2872350" cy="567660"/>
        </p:xfrm>
        <a:graphic>
          <a:graphicData uri="http://schemas.openxmlformats.org/drawingml/2006/table">
            <a:tbl>
              <a:tblPr>
                <a:noFill/>
                <a:tableStyleId>{09BBC662-140F-492B-AFDB-F49322D8B6A0}</a:tableStyleId>
              </a:tblPr>
              <a:tblGrid>
                <a:gridCol w="1592175">
                  <a:extLst>
                    <a:ext uri="{9D8B030D-6E8A-4147-A177-3AD203B41FA5}">
                      <a16:colId xmlns:a16="http://schemas.microsoft.com/office/drawing/2014/main" val="20000"/>
                    </a:ext>
                  </a:extLst>
                </a:gridCol>
                <a:gridCol w="1280175">
                  <a:extLst>
                    <a:ext uri="{9D8B030D-6E8A-4147-A177-3AD203B41FA5}">
                      <a16:colId xmlns:a16="http://schemas.microsoft.com/office/drawing/2014/main" val="20001"/>
                    </a:ext>
                  </a:extLst>
                </a:gridCol>
              </a:tblGrid>
              <a:tr h="200025">
                <a:tc>
                  <a:txBody>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Training</a:t>
                      </a:r>
                      <a:r>
                        <a:rPr lang="en" sz="1200">
                          <a:latin typeface="Open Sans"/>
                          <a:ea typeface="Open Sans"/>
                          <a:cs typeface="Open Sans"/>
                          <a:sym typeface="Open Sans"/>
                        </a:rPr>
                        <a:t> Data Size</a:t>
                      </a:r>
                      <a:endParaRPr sz="1200">
                        <a:latin typeface="Open Sans"/>
                        <a:ea typeface="Open Sans"/>
                        <a:cs typeface="Open Sans"/>
                        <a:sym typeface="Open Sans"/>
                      </a:endParaRPr>
                    </a:p>
                  </a:txBody>
                  <a:tcPr marL="9525" marR="9525" marT="9525" marB="91425" anchor="b">
                    <a:lnL w="12650" cap="flat" cmpd="sng">
                      <a:solidFill>
                        <a:srgbClr val="000000"/>
                      </a:solidFill>
                      <a:prstDash val="solid"/>
                      <a:round/>
                      <a:headEnd type="none" w="sm" len="sm"/>
                      <a:tailEnd type="none" w="sm" len="sm"/>
                    </a:lnL>
                    <a:lnR w="62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6250" cap="flat" cmpd="sng">
                      <a:solidFill>
                        <a:srgbClr val="000000"/>
                      </a:solidFill>
                      <a:prstDash val="solid"/>
                      <a:round/>
                      <a:headEnd type="none" w="sm" len="sm"/>
                      <a:tailEnd type="none" w="sm" len="sm"/>
                    </a:lnB>
                    <a:solidFill>
                      <a:srgbClr val="FFF2CC"/>
                    </a:solidFill>
                  </a:tcPr>
                </a:tc>
                <a:tc>
                  <a:txBody>
                    <a:bodyPr/>
                    <a:lstStyle/>
                    <a:p>
                      <a:pPr marL="0" lvl="0" indent="0" algn="l" rtl="0">
                        <a:spcBef>
                          <a:spcPts val="0"/>
                        </a:spcBef>
                        <a:spcAft>
                          <a:spcPts val="0"/>
                        </a:spcAft>
                        <a:buNone/>
                      </a:pPr>
                      <a:r>
                        <a:rPr lang="en" sz="1200">
                          <a:latin typeface="Open Sans"/>
                          <a:ea typeface="Open Sans"/>
                          <a:cs typeface="Open Sans"/>
                          <a:sym typeface="Open Sans"/>
                        </a:rPr>
                        <a:t>Test Data Size</a:t>
                      </a:r>
                      <a:endParaRPr sz="1200">
                        <a:latin typeface="Open Sans"/>
                        <a:ea typeface="Open Sans"/>
                        <a:cs typeface="Open Sans"/>
                        <a:sym typeface="Open Sans"/>
                      </a:endParaRPr>
                    </a:p>
                  </a:txBody>
                  <a:tcPr marL="9525" marR="9525" marT="9525" marB="91425" anchor="b">
                    <a:lnL w="62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6250"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228600">
                <a:tc>
                  <a:txBody>
                    <a:bodyPr/>
                    <a:lstStyle/>
                    <a:p>
                      <a:pPr marL="0" lvl="0" indent="0" algn="ctr" rtl="0">
                        <a:spcBef>
                          <a:spcPts val="0"/>
                        </a:spcBef>
                        <a:spcAft>
                          <a:spcPts val="0"/>
                        </a:spcAft>
                        <a:buNone/>
                      </a:pPr>
                      <a:r>
                        <a:rPr lang="en" sz="1200">
                          <a:latin typeface="Open Sans"/>
                          <a:ea typeface="Open Sans"/>
                          <a:cs typeface="Open Sans"/>
                          <a:sym typeface="Open Sans"/>
                        </a:rPr>
                        <a:t>6153</a:t>
                      </a:r>
                      <a:endParaRPr sz="1200">
                        <a:latin typeface="Open Sans"/>
                        <a:ea typeface="Open Sans"/>
                        <a:cs typeface="Open Sans"/>
                        <a:sym typeface="Open Sans"/>
                      </a:endParaRPr>
                    </a:p>
                  </a:txBody>
                  <a:tcPr marL="9525" marR="9525" marT="9525" marB="91425" anchor="b">
                    <a:lnL w="12650" cap="flat" cmpd="sng">
                      <a:solidFill>
                        <a:srgbClr val="000000"/>
                      </a:solidFill>
                      <a:prstDash val="solid"/>
                      <a:round/>
                      <a:headEnd type="none" w="sm" len="sm"/>
                      <a:tailEnd type="none" w="sm" len="sm"/>
                    </a:lnL>
                    <a:lnR w="6250" cap="flat" cmpd="sng">
                      <a:solidFill>
                        <a:srgbClr val="000000"/>
                      </a:solidFill>
                      <a:prstDash val="solid"/>
                      <a:round/>
                      <a:headEnd type="none" w="sm" len="sm"/>
                      <a:tailEnd type="none" w="sm" len="sm"/>
                    </a:lnR>
                    <a:lnT w="62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200">
                          <a:latin typeface="Open Sans"/>
                          <a:ea typeface="Open Sans"/>
                          <a:cs typeface="Open Sans"/>
                          <a:sym typeface="Open Sans"/>
                        </a:rPr>
                        <a:t>3031</a:t>
                      </a:r>
                      <a:endParaRPr sz="1200">
                        <a:latin typeface="Open Sans"/>
                        <a:ea typeface="Open Sans"/>
                        <a:cs typeface="Open Sans"/>
                        <a:sym typeface="Open Sans"/>
                      </a:endParaRPr>
                    </a:p>
                  </a:txBody>
                  <a:tcPr marL="9525" marR="9525" marT="9525" marB="91425" anchor="b">
                    <a:lnL w="62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62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181" name="Google Shape;181;p33"/>
          <p:cNvSpPr txBox="1"/>
          <p:nvPr/>
        </p:nvSpPr>
        <p:spPr>
          <a:xfrm>
            <a:off x="152425" y="3921075"/>
            <a:ext cx="3328800" cy="3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50" b="1">
                <a:solidFill>
                  <a:schemeClr val="dk1"/>
                </a:solidFill>
              </a:rPr>
              <a:t>Training and Test Data Sizes (67:33 split)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4"/>
          <p:cNvSpPr txBox="1">
            <a:spLocks noGrp="1"/>
          </p:cNvSpPr>
          <p:nvPr>
            <p:ph type="title"/>
          </p:nvPr>
        </p:nvSpPr>
        <p:spPr>
          <a:xfrm>
            <a:off x="208825" y="0"/>
            <a:ext cx="7934700" cy="34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3000">
                <a:latin typeface="Times New Roman"/>
                <a:ea typeface="Times New Roman"/>
                <a:cs typeface="Times New Roman"/>
                <a:sym typeface="Times New Roman"/>
              </a:rPr>
              <a:t>Weather - </a:t>
            </a:r>
            <a:r>
              <a:rPr lang="en" sz="3000" i="1">
                <a:latin typeface="Times New Roman"/>
                <a:ea typeface="Times New Roman"/>
                <a:cs typeface="Times New Roman"/>
                <a:sym typeface="Times New Roman"/>
              </a:rPr>
              <a:t>Random Forest Classifier (RFC</a:t>
            </a:r>
            <a:r>
              <a:rPr lang="en" sz="3000">
                <a:latin typeface="Times New Roman"/>
                <a:ea typeface="Times New Roman"/>
                <a:cs typeface="Times New Roman"/>
                <a:sym typeface="Times New Roman"/>
              </a:rPr>
              <a:t>)</a:t>
            </a:r>
            <a:endParaRPr sz="3000">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endParaRPr sz="1700">
              <a:latin typeface="Merriweather"/>
              <a:ea typeface="Merriweather"/>
              <a:cs typeface="Merriweather"/>
              <a:sym typeface="Merriweather"/>
            </a:endParaRPr>
          </a:p>
          <a:p>
            <a:pPr marL="0" lvl="0" indent="0" algn="l" rtl="0">
              <a:spcBef>
                <a:spcPts val="0"/>
              </a:spcBef>
              <a:spcAft>
                <a:spcPts val="0"/>
              </a:spcAft>
              <a:buNone/>
            </a:pPr>
            <a:endParaRPr>
              <a:latin typeface="Merriweather"/>
              <a:ea typeface="Merriweather"/>
              <a:cs typeface="Merriweather"/>
              <a:sym typeface="Merriweather"/>
            </a:endParaRPr>
          </a:p>
        </p:txBody>
      </p:sp>
      <p:sp>
        <p:nvSpPr>
          <p:cNvPr id="187" name="Google Shape;187;p34"/>
          <p:cNvSpPr txBox="1">
            <a:spLocks noGrp="1"/>
          </p:cNvSpPr>
          <p:nvPr>
            <p:ph type="body" idx="1"/>
          </p:nvPr>
        </p:nvSpPr>
        <p:spPr>
          <a:xfrm>
            <a:off x="172875" y="446625"/>
            <a:ext cx="8971200" cy="469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b="1">
                <a:solidFill>
                  <a:srgbClr val="000000"/>
                </a:solidFill>
                <a:latin typeface="Times New Roman"/>
                <a:ea typeface="Times New Roman"/>
                <a:cs typeface="Times New Roman"/>
                <a:sym typeface="Times New Roman"/>
              </a:rPr>
              <a:t>Pre-processing of Dataset </a:t>
            </a:r>
            <a:endParaRPr sz="1300" b="1">
              <a:solidFill>
                <a:srgbClr val="000000"/>
              </a:solidFill>
              <a:latin typeface="Times New Roman"/>
              <a:ea typeface="Times New Roman"/>
              <a:cs typeface="Times New Roman"/>
              <a:sym typeface="Times New Roman"/>
            </a:endParaRPr>
          </a:p>
          <a:p>
            <a:pPr marL="457200" lvl="0" indent="-304800" algn="l" rtl="0">
              <a:spcBef>
                <a:spcPts val="1600"/>
              </a:spcBef>
              <a:spcAft>
                <a:spcPts val="0"/>
              </a:spcAft>
              <a:buClr>
                <a:srgbClr val="000000"/>
              </a:buClr>
              <a:buSzPts val="1200"/>
              <a:buFont typeface="Times New Roman"/>
              <a:buAutoNum type="arabicPeriod"/>
            </a:pPr>
            <a:r>
              <a:rPr lang="en" sz="1200">
                <a:solidFill>
                  <a:srgbClr val="000000"/>
                </a:solidFill>
                <a:latin typeface="Times New Roman"/>
                <a:ea typeface="Times New Roman"/>
                <a:cs typeface="Times New Roman"/>
                <a:sym typeface="Times New Roman"/>
              </a:rPr>
              <a:t>Feature engineering/selection</a:t>
            </a:r>
            <a:endParaRPr sz="1200">
              <a:solidFill>
                <a:srgbClr val="000000"/>
              </a:solidFill>
              <a:latin typeface="Times New Roman"/>
              <a:ea typeface="Times New Roman"/>
              <a:cs typeface="Times New Roman"/>
              <a:sym typeface="Times New Roman"/>
            </a:endParaRPr>
          </a:p>
          <a:p>
            <a:pPr marL="457200" lvl="0" indent="-304800" algn="l" rtl="0">
              <a:spcBef>
                <a:spcPts val="0"/>
              </a:spcBef>
              <a:spcAft>
                <a:spcPts val="0"/>
              </a:spcAft>
              <a:buClr>
                <a:srgbClr val="000000"/>
              </a:buClr>
              <a:buSzPts val="1200"/>
              <a:buFont typeface="Times New Roman"/>
              <a:buAutoNum type="arabicPeriod"/>
            </a:pPr>
            <a:r>
              <a:rPr lang="en" sz="1200">
                <a:solidFill>
                  <a:srgbClr val="000000"/>
                </a:solidFill>
                <a:latin typeface="Times New Roman"/>
                <a:ea typeface="Times New Roman"/>
                <a:cs typeface="Times New Roman"/>
                <a:sym typeface="Times New Roman"/>
              </a:rPr>
              <a:t>Imputation of missing data values</a:t>
            </a:r>
            <a:endParaRPr sz="1200">
              <a:solidFill>
                <a:srgbClr val="000000"/>
              </a:solidFill>
              <a:latin typeface="Times New Roman"/>
              <a:ea typeface="Times New Roman"/>
              <a:cs typeface="Times New Roman"/>
              <a:sym typeface="Times New Roman"/>
            </a:endParaRPr>
          </a:p>
          <a:p>
            <a:pPr marL="457200" lvl="0" indent="-304800" algn="l" rtl="0">
              <a:spcBef>
                <a:spcPts val="0"/>
              </a:spcBef>
              <a:spcAft>
                <a:spcPts val="0"/>
              </a:spcAft>
              <a:buClr>
                <a:srgbClr val="000000"/>
              </a:buClr>
              <a:buSzPts val="1200"/>
              <a:buFont typeface="Times New Roman"/>
              <a:buAutoNum type="arabicPeriod"/>
            </a:pPr>
            <a:r>
              <a:rPr lang="en" sz="1200">
                <a:solidFill>
                  <a:srgbClr val="000000"/>
                </a:solidFill>
                <a:latin typeface="Times New Roman"/>
                <a:ea typeface="Times New Roman"/>
                <a:cs typeface="Times New Roman"/>
                <a:sym typeface="Times New Roman"/>
              </a:rPr>
              <a:t>Merging and aggregating weather datasets together </a:t>
            </a:r>
            <a:endParaRPr sz="1200">
              <a:solidFill>
                <a:srgbClr val="000000"/>
              </a:solidFill>
              <a:latin typeface="Times New Roman"/>
              <a:ea typeface="Times New Roman"/>
              <a:cs typeface="Times New Roman"/>
              <a:sym typeface="Times New Roman"/>
            </a:endParaRPr>
          </a:p>
          <a:p>
            <a:pPr marL="457200" lvl="0" indent="-304800" algn="l" rtl="0">
              <a:spcBef>
                <a:spcPts val="0"/>
              </a:spcBef>
              <a:spcAft>
                <a:spcPts val="0"/>
              </a:spcAft>
              <a:buClr>
                <a:srgbClr val="000000"/>
              </a:buClr>
              <a:buSzPts val="1200"/>
              <a:buFont typeface="Times New Roman"/>
              <a:buAutoNum type="arabicPeriod"/>
            </a:pPr>
            <a:r>
              <a:rPr lang="en" sz="1200">
                <a:solidFill>
                  <a:srgbClr val="000000"/>
                </a:solidFill>
                <a:latin typeface="Times New Roman"/>
                <a:ea typeface="Times New Roman"/>
                <a:cs typeface="Times New Roman"/>
                <a:sym typeface="Times New Roman"/>
              </a:rPr>
              <a:t>Merging weather dataset and  fire history dataset together     		</a:t>
            </a:r>
            <a:endParaRPr sz="1200">
              <a:solidFill>
                <a:srgbClr val="000000"/>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endParaRPr sz="1200" u="sng">
              <a:solidFill>
                <a:srgbClr val="000000"/>
              </a:solidFill>
              <a:latin typeface="Times New Roman"/>
              <a:ea typeface="Times New Roman"/>
              <a:cs typeface="Times New Roman"/>
              <a:sym typeface="Times New Roman"/>
            </a:endParaRPr>
          </a:p>
          <a:p>
            <a:pPr marL="0" lvl="0" indent="0" algn="l" rtl="0">
              <a:spcBef>
                <a:spcPts val="1600"/>
              </a:spcBef>
              <a:spcAft>
                <a:spcPts val="0"/>
              </a:spcAft>
              <a:buClr>
                <a:schemeClr val="dk1"/>
              </a:buClr>
              <a:buSzPts val="1100"/>
              <a:buFont typeface="Arial"/>
              <a:buNone/>
            </a:pPr>
            <a:endParaRPr sz="1200" u="sng">
              <a:solidFill>
                <a:srgbClr val="000000"/>
              </a:solidFill>
              <a:latin typeface="Times New Roman"/>
              <a:ea typeface="Times New Roman"/>
              <a:cs typeface="Times New Roman"/>
              <a:sym typeface="Times New Roman"/>
            </a:endParaRPr>
          </a:p>
          <a:p>
            <a:pPr marL="0" lvl="0" indent="0" algn="l" rtl="0">
              <a:spcBef>
                <a:spcPts val="1600"/>
              </a:spcBef>
              <a:spcAft>
                <a:spcPts val="0"/>
              </a:spcAft>
              <a:buClr>
                <a:schemeClr val="dk1"/>
              </a:buClr>
              <a:buSzPts val="1100"/>
              <a:buFont typeface="Arial"/>
              <a:buNone/>
            </a:pPr>
            <a:endParaRPr sz="1200" u="sng">
              <a:solidFill>
                <a:srgbClr val="000000"/>
              </a:solidFill>
              <a:latin typeface="Times New Roman"/>
              <a:ea typeface="Times New Roman"/>
              <a:cs typeface="Times New Roman"/>
              <a:sym typeface="Times New Roman"/>
            </a:endParaRPr>
          </a:p>
          <a:p>
            <a:pPr marL="0" lvl="0" indent="0" algn="l" rtl="0">
              <a:spcBef>
                <a:spcPts val="1600"/>
              </a:spcBef>
              <a:spcAft>
                <a:spcPts val="0"/>
              </a:spcAft>
              <a:buClr>
                <a:schemeClr val="dk1"/>
              </a:buClr>
              <a:buSzPts val="1100"/>
              <a:buFont typeface="Arial"/>
              <a:buNone/>
            </a:pPr>
            <a:endParaRPr sz="1200" u="sng">
              <a:solidFill>
                <a:srgbClr val="000000"/>
              </a:solidFill>
              <a:latin typeface="Times New Roman"/>
              <a:ea typeface="Times New Roman"/>
              <a:cs typeface="Times New Roman"/>
              <a:sym typeface="Times New Roman"/>
            </a:endParaRPr>
          </a:p>
          <a:p>
            <a:pPr marL="0" lvl="0" indent="0" algn="l" rtl="0">
              <a:spcBef>
                <a:spcPts val="1600"/>
              </a:spcBef>
              <a:spcAft>
                <a:spcPts val="0"/>
              </a:spcAft>
              <a:buClr>
                <a:schemeClr val="dk1"/>
              </a:buClr>
              <a:buSzPts val="1100"/>
              <a:buFont typeface="Arial"/>
              <a:buNone/>
            </a:pPr>
            <a:endParaRPr sz="1200" b="1">
              <a:solidFill>
                <a:srgbClr val="000000"/>
              </a:solidFill>
              <a:latin typeface="Times New Roman"/>
              <a:ea typeface="Times New Roman"/>
              <a:cs typeface="Times New Roman"/>
              <a:sym typeface="Times New Roman"/>
            </a:endParaRPr>
          </a:p>
          <a:p>
            <a:pPr marL="0" lvl="0" indent="0" algn="l" rtl="0">
              <a:spcBef>
                <a:spcPts val="1600"/>
              </a:spcBef>
              <a:spcAft>
                <a:spcPts val="0"/>
              </a:spcAft>
              <a:buClr>
                <a:schemeClr val="dk1"/>
              </a:buClr>
              <a:buSzPts val="1100"/>
              <a:buFont typeface="Arial"/>
              <a:buNone/>
            </a:pPr>
            <a:r>
              <a:rPr lang="en" sz="1200" b="1">
                <a:solidFill>
                  <a:srgbClr val="000000"/>
                </a:solidFill>
                <a:latin typeface="Times New Roman"/>
                <a:ea typeface="Times New Roman"/>
                <a:cs typeface="Times New Roman"/>
                <a:sym typeface="Times New Roman"/>
              </a:rPr>
              <a:t>Model Selection and Justification-</a:t>
            </a:r>
            <a:r>
              <a:rPr lang="en" sz="1200">
                <a:solidFill>
                  <a:srgbClr val="000000"/>
                </a:solidFill>
                <a:latin typeface="Times New Roman"/>
                <a:ea typeface="Times New Roman"/>
                <a:cs typeface="Times New Roman"/>
                <a:sym typeface="Times New Roman"/>
              </a:rPr>
              <a:t>Random Forest Classifier (RFC) is an e</a:t>
            </a:r>
            <a:r>
              <a:rPr lang="en" sz="1200">
                <a:solidFill>
                  <a:schemeClr val="dk1"/>
                </a:solidFill>
                <a:latin typeface="Times New Roman"/>
                <a:ea typeface="Times New Roman"/>
                <a:cs typeface="Times New Roman"/>
                <a:sym typeface="Times New Roman"/>
              </a:rPr>
              <a:t>nsemble learning method based on classification </a:t>
            </a:r>
            <a:endParaRPr sz="1200">
              <a:solidFill>
                <a:schemeClr val="dk1"/>
              </a:solidFill>
              <a:latin typeface="Times New Roman"/>
              <a:ea typeface="Times New Roman"/>
              <a:cs typeface="Times New Roman"/>
              <a:sym typeface="Times New Roman"/>
            </a:endParaRPr>
          </a:p>
          <a:p>
            <a:pPr marL="457200" lvl="0" indent="-304800" algn="l" rtl="0">
              <a:spcBef>
                <a:spcPts val="16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Collection of many decision trees “randomly selected subset of training set. </a:t>
            </a:r>
            <a:endParaRPr sz="1200">
              <a:solidFill>
                <a:schemeClr val="dk1"/>
              </a:solidFill>
              <a:latin typeface="Times New Roman"/>
              <a:ea typeface="Times New Roman"/>
              <a:cs typeface="Times New Roman"/>
              <a:sym typeface="Times New Roman"/>
            </a:endParaRPr>
          </a:p>
          <a:p>
            <a:pPr marL="457200" lvl="0" indent="-304800" algn="l" rtl="0">
              <a:spcBef>
                <a:spcPts val="0"/>
              </a:spcBef>
              <a:spcAft>
                <a:spcPts val="0"/>
              </a:spcAft>
              <a:buClr>
                <a:schemeClr val="dk1"/>
              </a:buClr>
              <a:buSzPts val="1200"/>
              <a:buFont typeface="Merriweather"/>
              <a:buChar char="●"/>
            </a:pPr>
            <a:r>
              <a:rPr lang="en" sz="1200">
                <a:solidFill>
                  <a:schemeClr val="dk1"/>
                </a:solidFill>
                <a:latin typeface="Times New Roman"/>
                <a:ea typeface="Times New Roman"/>
                <a:cs typeface="Times New Roman"/>
                <a:sym typeface="Times New Roman"/>
              </a:rPr>
              <a:t>It aggregates the votes from different decision trees to decide the final class of the test object” and hence is also referred to </a:t>
            </a:r>
            <a:r>
              <a:rPr lang="en" sz="1200" b="1" i="1">
                <a:solidFill>
                  <a:schemeClr val="dk1"/>
                </a:solidFill>
                <a:latin typeface="Times New Roman"/>
                <a:ea typeface="Times New Roman"/>
                <a:cs typeface="Times New Roman"/>
                <a:sym typeface="Times New Roman"/>
              </a:rPr>
              <a:t>bootstrap aggregation or bagging techniq</a:t>
            </a:r>
            <a:r>
              <a:rPr lang="en" sz="1200" i="1">
                <a:solidFill>
                  <a:schemeClr val="dk1"/>
                </a:solidFill>
                <a:latin typeface="Times New Roman"/>
                <a:ea typeface="Times New Roman"/>
                <a:cs typeface="Times New Roman"/>
                <a:sym typeface="Times New Roman"/>
              </a:rPr>
              <a:t>ue.</a:t>
            </a:r>
            <a:endParaRPr sz="1200" i="1">
              <a:solidFill>
                <a:schemeClr val="dk1"/>
              </a:solidFill>
              <a:latin typeface="Times New Roman"/>
              <a:ea typeface="Times New Roman"/>
              <a:cs typeface="Times New Roman"/>
              <a:sym typeface="Times New Roman"/>
            </a:endParaRPr>
          </a:p>
          <a:p>
            <a:pPr marL="0" lvl="0" indent="0" algn="l" rtl="0">
              <a:spcBef>
                <a:spcPts val="160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spcBef>
                <a:spcPts val="1600"/>
              </a:spcBef>
              <a:spcAft>
                <a:spcPts val="1600"/>
              </a:spcAft>
              <a:buClr>
                <a:schemeClr val="dk1"/>
              </a:buClr>
              <a:buSzPts val="1100"/>
              <a:buFont typeface="Arial"/>
              <a:buNone/>
            </a:pPr>
            <a:endParaRPr sz="1200">
              <a:solidFill>
                <a:srgbClr val="000000"/>
              </a:solidFill>
              <a:latin typeface="Times New Roman"/>
              <a:ea typeface="Times New Roman"/>
              <a:cs typeface="Times New Roman"/>
              <a:sym typeface="Times New Roman"/>
            </a:endParaRPr>
          </a:p>
        </p:txBody>
      </p:sp>
      <p:pic>
        <p:nvPicPr>
          <p:cNvPr id="188" name="Google Shape;188;p34"/>
          <p:cNvPicPr preferRelativeResize="0"/>
          <p:nvPr/>
        </p:nvPicPr>
        <p:blipFill>
          <a:blip r:embed="rId3">
            <a:alphaModFix/>
          </a:blip>
          <a:stretch>
            <a:fillRect/>
          </a:stretch>
        </p:blipFill>
        <p:spPr>
          <a:xfrm>
            <a:off x="4663550" y="517312"/>
            <a:ext cx="4335925" cy="1083981"/>
          </a:xfrm>
          <a:prstGeom prst="rect">
            <a:avLst/>
          </a:prstGeom>
          <a:noFill/>
          <a:ln w="19050" cap="flat" cmpd="sng">
            <a:solidFill>
              <a:schemeClr val="dk2"/>
            </a:solidFill>
            <a:prstDash val="solid"/>
            <a:round/>
            <a:headEnd type="none" w="sm" len="sm"/>
            <a:tailEnd type="none" w="sm" len="sm"/>
          </a:ln>
        </p:spPr>
      </p:pic>
      <p:sp>
        <p:nvSpPr>
          <p:cNvPr id="189" name="Google Shape;189;p34"/>
          <p:cNvSpPr txBox="1"/>
          <p:nvPr/>
        </p:nvSpPr>
        <p:spPr>
          <a:xfrm>
            <a:off x="351975" y="3479600"/>
            <a:ext cx="5938500" cy="342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750" b="1">
                <a:solidFill>
                  <a:schemeClr val="dk1"/>
                </a:solidFill>
              </a:rPr>
              <a:t>Figure 2 </a:t>
            </a:r>
            <a:r>
              <a:rPr lang="en" sz="750">
                <a:solidFill>
                  <a:schemeClr val="dk1"/>
                </a:solidFill>
              </a:rPr>
              <a:t>above of a sample snippet of the final weather- fire history dataset after completing all data cleansing steps above and how it is organized (after preprocessing step #4)</a:t>
            </a:r>
            <a:endParaRPr sz="750">
              <a:solidFill>
                <a:schemeClr val="dk1"/>
              </a:solidFill>
            </a:endParaRPr>
          </a:p>
          <a:p>
            <a:pPr marL="0" lvl="0" indent="0" algn="l" rtl="0">
              <a:spcBef>
                <a:spcPts val="1200"/>
              </a:spcBef>
              <a:spcAft>
                <a:spcPts val="0"/>
              </a:spcAft>
              <a:buNone/>
            </a:pPr>
            <a:endParaRPr sz="750"/>
          </a:p>
        </p:txBody>
      </p:sp>
      <p:pic>
        <p:nvPicPr>
          <p:cNvPr id="190" name="Google Shape;190;p34"/>
          <p:cNvPicPr preferRelativeResize="0"/>
          <p:nvPr/>
        </p:nvPicPr>
        <p:blipFill>
          <a:blip r:embed="rId4">
            <a:alphaModFix/>
          </a:blip>
          <a:stretch>
            <a:fillRect/>
          </a:stretch>
        </p:blipFill>
        <p:spPr>
          <a:xfrm>
            <a:off x="318050" y="1883600"/>
            <a:ext cx="5606751" cy="1596000"/>
          </a:xfrm>
          <a:prstGeom prst="rect">
            <a:avLst/>
          </a:prstGeom>
          <a:noFill/>
          <a:ln w="19050" cap="flat" cmpd="sng">
            <a:solidFill>
              <a:schemeClr val="dk2"/>
            </a:solidFill>
            <a:prstDash val="solid"/>
            <a:round/>
            <a:headEnd type="none" w="sm" len="sm"/>
            <a:tailEnd type="none" w="sm" len="sm"/>
          </a:ln>
        </p:spPr>
      </p:pic>
      <p:sp>
        <p:nvSpPr>
          <p:cNvPr id="191" name="Google Shape;191;p34"/>
          <p:cNvSpPr txBox="1"/>
          <p:nvPr/>
        </p:nvSpPr>
        <p:spPr>
          <a:xfrm>
            <a:off x="5985650" y="1601300"/>
            <a:ext cx="3013800" cy="28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b="1"/>
              <a:t>Figure 1 </a:t>
            </a:r>
            <a:r>
              <a:rPr lang="en" sz="800"/>
              <a:t>for resulting dataframe after preprocessing step# 3 </a:t>
            </a:r>
            <a:endParaRPr sz="8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5"/>
          <p:cNvSpPr txBox="1">
            <a:spLocks noGrp="1"/>
          </p:cNvSpPr>
          <p:nvPr>
            <p:ph type="title"/>
          </p:nvPr>
        </p:nvSpPr>
        <p:spPr>
          <a:xfrm>
            <a:off x="111250" y="107525"/>
            <a:ext cx="8520600" cy="68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Weather - </a:t>
            </a:r>
            <a:r>
              <a:rPr lang="en" sz="3000" i="1">
                <a:latin typeface="Times New Roman"/>
                <a:ea typeface="Times New Roman"/>
                <a:cs typeface="Times New Roman"/>
                <a:sym typeface="Times New Roman"/>
              </a:rPr>
              <a:t>Random Forest Classifier (RFC)</a:t>
            </a:r>
            <a:endParaRPr sz="3000" i="1">
              <a:latin typeface="Times New Roman"/>
              <a:ea typeface="Times New Roman"/>
              <a:cs typeface="Times New Roman"/>
              <a:sym typeface="Times New Roman"/>
            </a:endParaRPr>
          </a:p>
        </p:txBody>
      </p:sp>
      <p:sp>
        <p:nvSpPr>
          <p:cNvPr id="197" name="Google Shape;197;p35"/>
          <p:cNvSpPr txBox="1">
            <a:spLocks noGrp="1"/>
          </p:cNvSpPr>
          <p:nvPr>
            <p:ph type="body" idx="1"/>
          </p:nvPr>
        </p:nvSpPr>
        <p:spPr>
          <a:xfrm>
            <a:off x="0" y="791525"/>
            <a:ext cx="9144000" cy="41739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None/>
            </a:pPr>
            <a:r>
              <a:rPr lang="en" sz="1400" b="1">
                <a:solidFill>
                  <a:srgbClr val="2D3B45"/>
                </a:solidFill>
                <a:highlight>
                  <a:srgbClr val="FFFFFF"/>
                </a:highlight>
                <a:latin typeface="Times New Roman"/>
                <a:ea typeface="Times New Roman"/>
                <a:cs typeface="Times New Roman"/>
                <a:sym typeface="Times New Roman"/>
              </a:rPr>
              <a:t>RFC Model 1: Baseline </a:t>
            </a:r>
            <a:endParaRPr sz="1400" b="1">
              <a:solidFill>
                <a:srgbClr val="2D3B45"/>
              </a:solidFill>
              <a:highlight>
                <a:srgbClr val="FFFFFF"/>
              </a:highlight>
              <a:latin typeface="Times New Roman"/>
              <a:ea typeface="Times New Roman"/>
              <a:cs typeface="Times New Roman"/>
              <a:sym typeface="Times New Roman"/>
            </a:endParaRPr>
          </a:p>
          <a:p>
            <a:pPr marL="0" lvl="0" indent="0" algn="l" rtl="0">
              <a:spcBef>
                <a:spcPts val="900"/>
              </a:spcBef>
              <a:spcAft>
                <a:spcPts val="0"/>
              </a:spcAft>
              <a:buNone/>
            </a:pPr>
            <a:endParaRPr sz="1200" b="1">
              <a:solidFill>
                <a:srgbClr val="2D3B45"/>
              </a:solidFill>
              <a:highlight>
                <a:srgbClr val="FFFFFF"/>
              </a:highlight>
            </a:endParaRPr>
          </a:p>
          <a:p>
            <a:pPr marL="0" lvl="0" indent="0" algn="l" rtl="0">
              <a:spcBef>
                <a:spcPts val="900"/>
              </a:spcBef>
              <a:spcAft>
                <a:spcPts val="1600"/>
              </a:spcAft>
              <a:buNone/>
            </a:pPr>
            <a:endParaRPr/>
          </a:p>
        </p:txBody>
      </p:sp>
      <p:pic>
        <p:nvPicPr>
          <p:cNvPr id="198" name="Google Shape;198;p35"/>
          <p:cNvPicPr preferRelativeResize="0"/>
          <p:nvPr/>
        </p:nvPicPr>
        <p:blipFill>
          <a:blip r:embed="rId3">
            <a:alphaModFix/>
          </a:blip>
          <a:stretch>
            <a:fillRect/>
          </a:stretch>
        </p:blipFill>
        <p:spPr>
          <a:xfrm>
            <a:off x="32825" y="2095488"/>
            <a:ext cx="4029075" cy="476250"/>
          </a:xfrm>
          <a:prstGeom prst="rect">
            <a:avLst/>
          </a:prstGeom>
          <a:noFill/>
          <a:ln>
            <a:noFill/>
          </a:ln>
        </p:spPr>
      </p:pic>
      <p:pic>
        <p:nvPicPr>
          <p:cNvPr id="199" name="Google Shape;199;p35"/>
          <p:cNvPicPr preferRelativeResize="0"/>
          <p:nvPr/>
        </p:nvPicPr>
        <p:blipFill>
          <a:blip r:embed="rId4">
            <a:alphaModFix/>
          </a:blip>
          <a:stretch>
            <a:fillRect/>
          </a:stretch>
        </p:blipFill>
        <p:spPr>
          <a:xfrm>
            <a:off x="32825" y="2787313"/>
            <a:ext cx="4781550" cy="485775"/>
          </a:xfrm>
          <a:prstGeom prst="rect">
            <a:avLst/>
          </a:prstGeom>
          <a:noFill/>
          <a:ln>
            <a:noFill/>
          </a:ln>
        </p:spPr>
      </p:pic>
      <p:pic>
        <p:nvPicPr>
          <p:cNvPr id="200" name="Google Shape;200;p35"/>
          <p:cNvPicPr preferRelativeResize="0"/>
          <p:nvPr/>
        </p:nvPicPr>
        <p:blipFill>
          <a:blip r:embed="rId5">
            <a:alphaModFix/>
          </a:blip>
          <a:stretch>
            <a:fillRect/>
          </a:stretch>
        </p:blipFill>
        <p:spPr>
          <a:xfrm>
            <a:off x="5312726" y="887487"/>
            <a:ext cx="3609101" cy="3508325"/>
          </a:xfrm>
          <a:prstGeom prst="rect">
            <a:avLst/>
          </a:prstGeom>
          <a:noFill/>
          <a:ln>
            <a:noFill/>
          </a:ln>
        </p:spPr>
      </p:pic>
      <p:sp>
        <p:nvSpPr>
          <p:cNvPr id="201" name="Google Shape;201;p35"/>
          <p:cNvSpPr txBox="1"/>
          <p:nvPr/>
        </p:nvSpPr>
        <p:spPr>
          <a:xfrm>
            <a:off x="5648400" y="4322300"/>
            <a:ext cx="3060000" cy="37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Times New Roman"/>
                <a:ea typeface="Times New Roman"/>
                <a:cs typeface="Times New Roman"/>
                <a:sym typeface="Times New Roman"/>
              </a:rPr>
              <a:t>Figure 1: RFC Model 1- Baseline</a:t>
            </a:r>
            <a:endParaRPr sz="1200">
              <a:latin typeface="Times New Roman"/>
              <a:ea typeface="Times New Roman"/>
              <a:cs typeface="Times New Roman"/>
              <a:sym typeface="Times New Roman"/>
            </a:endParaRPr>
          </a:p>
        </p:txBody>
      </p:sp>
      <p:pic>
        <p:nvPicPr>
          <p:cNvPr id="202" name="Google Shape;202;p35"/>
          <p:cNvPicPr preferRelativeResize="0"/>
          <p:nvPr/>
        </p:nvPicPr>
        <p:blipFill>
          <a:blip r:embed="rId6">
            <a:alphaModFix/>
          </a:blip>
          <a:stretch>
            <a:fillRect/>
          </a:stretch>
        </p:blipFill>
        <p:spPr>
          <a:xfrm>
            <a:off x="32825" y="1498400"/>
            <a:ext cx="5157800" cy="432391"/>
          </a:xfrm>
          <a:prstGeom prst="rect">
            <a:avLst/>
          </a:prstGeom>
          <a:noFill/>
          <a:ln>
            <a:noFill/>
          </a:ln>
        </p:spPr>
      </p:pic>
      <p:sp>
        <p:nvSpPr>
          <p:cNvPr id="203" name="Google Shape;203;p35"/>
          <p:cNvSpPr txBox="1"/>
          <p:nvPr/>
        </p:nvSpPr>
        <p:spPr>
          <a:xfrm>
            <a:off x="111250" y="3366275"/>
            <a:ext cx="4270500" cy="159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u="sng">
                <a:solidFill>
                  <a:srgbClr val="212529"/>
                </a:solidFill>
                <a:highlight>
                  <a:srgbClr val="FFFFFF"/>
                </a:highlight>
                <a:latin typeface="Times New Roman"/>
                <a:ea typeface="Times New Roman"/>
                <a:cs typeface="Times New Roman"/>
                <a:sym typeface="Times New Roman"/>
              </a:rPr>
              <a:t>Note</a:t>
            </a:r>
            <a:r>
              <a:rPr lang="en" sz="1200">
                <a:solidFill>
                  <a:srgbClr val="212529"/>
                </a:solidFill>
                <a:highlight>
                  <a:srgbClr val="FFFFFF"/>
                </a:highlight>
                <a:latin typeface="Times New Roman"/>
                <a:ea typeface="Times New Roman"/>
                <a:cs typeface="Times New Roman"/>
                <a:sym typeface="Times New Roman"/>
              </a:rPr>
              <a:t>: </a:t>
            </a:r>
            <a:endParaRPr sz="1200">
              <a:solidFill>
                <a:srgbClr val="212529"/>
              </a:solidFill>
              <a:highlight>
                <a:srgbClr val="FFFFFF"/>
              </a:highlight>
              <a:latin typeface="Times New Roman"/>
              <a:ea typeface="Times New Roman"/>
              <a:cs typeface="Times New Roman"/>
              <a:sym typeface="Times New Roman"/>
            </a:endParaRPr>
          </a:p>
          <a:p>
            <a:pPr marL="0" lvl="0" indent="0" algn="l" rtl="0">
              <a:spcBef>
                <a:spcPts val="0"/>
              </a:spcBef>
              <a:spcAft>
                <a:spcPts val="0"/>
              </a:spcAft>
              <a:buNone/>
            </a:pPr>
            <a:endParaRPr sz="1200">
              <a:solidFill>
                <a:srgbClr val="212529"/>
              </a:solidFill>
              <a:highlight>
                <a:srgbClr val="FFFFFF"/>
              </a:highlight>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 sz="1200">
                <a:solidFill>
                  <a:srgbClr val="212529"/>
                </a:solidFill>
                <a:highlight>
                  <a:srgbClr val="FFFFFF"/>
                </a:highlight>
                <a:latin typeface="Times New Roman"/>
                <a:ea typeface="Times New Roman"/>
                <a:cs typeface="Times New Roman"/>
                <a:sym typeface="Times New Roman"/>
              </a:rPr>
              <a:t>The </a:t>
            </a:r>
            <a:r>
              <a:rPr lang="en" sz="1200" b="1" i="1">
                <a:solidFill>
                  <a:srgbClr val="212529"/>
                </a:solidFill>
                <a:highlight>
                  <a:srgbClr val="FFFFFF"/>
                </a:highlight>
                <a:latin typeface="Times New Roman"/>
                <a:ea typeface="Times New Roman"/>
                <a:cs typeface="Times New Roman"/>
                <a:sym typeface="Times New Roman"/>
              </a:rPr>
              <a:t>default value of n_estimators is 1000 </a:t>
            </a:r>
            <a:r>
              <a:rPr lang="en" sz="1200" i="1">
                <a:solidFill>
                  <a:srgbClr val="212529"/>
                </a:solidFill>
                <a:highlight>
                  <a:srgbClr val="FFFFFF"/>
                </a:highlight>
                <a:latin typeface="Times New Roman"/>
                <a:ea typeface="Times New Roman"/>
                <a:cs typeface="Times New Roman"/>
                <a:sym typeface="Times New Roman"/>
              </a:rPr>
              <a:t>in baseline model</a:t>
            </a:r>
            <a:r>
              <a:rPr lang="en" sz="1200">
                <a:solidFill>
                  <a:srgbClr val="212529"/>
                </a:solidFill>
                <a:highlight>
                  <a:srgbClr val="FFFFFF"/>
                </a:highlight>
                <a:latin typeface="Times New Roman"/>
                <a:ea typeface="Times New Roman"/>
                <a:cs typeface="Times New Roman"/>
                <a:sym typeface="Times New Roman"/>
              </a:rPr>
              <a:t>. </a:t>
            </a:r>
            <a:endParaRPr sz="1200">
              <a:solidFill>
                <a:srgbClr val="212529"/>
              </a:solidFill>
              <a:highlight>
                <a:srgbClr val="FFFFFF"/>
              </a:highlight>
              <a:latin typeface="Times New Roman"/>
              <a:ea typeface="Times New Roman"/>
              <a:cs typeface="Times New Roman"/>
              <a:sym typeface="Times New Roman"/>
            </a:endParaRPr>
          </a:p>
          <a:p>
            <a:pPr marL="0" lvl="0" indent="0" algn="l" rtl="0">
              <a:spcBef>
                <a:spcPts val="0"/>
              </a:spcBef>
              <a:spcAft>
                <a:spcPts val="0"/>
              </a:spcAft>
              <a:buNone/>
            </a:pPr>
            <a:endParaRPr sz="1200">
              <a:solidFill>
                <a:srgbClr val="212529"/>
              </a:solidFill>
              <a:highlight>
                <a:srgbClr val="FFFFFF"/>
              </a:highlight>
              <a:latin typeface="Times New Roman"/>
              <a:ea typeface="Times New Roman"/>
              <a:cs typeface="Times New Roman"/>
              <a:sym typeface="Times New Roman"/>
            </a:endParaRPr>
          </a:p>
          <a:p>
            <a:pPr marL="0" lvl="0" indent="0" algn="l" rtl="0">
              <a:spcBef>
                <a:spcPts val="0"/>
              </a:spcBef>
              <a:spcAft>
                <a:spcPts val="0"/>
              </a:spcAft>
              <a:buNone/>
            </a:pPr>
            <a:r>
              <a:rPr lang="en" sz="1200">
                <a:solidFill>
                  <a:srgbClr val="212529"/>
                </a:solidFill>
                <a:highlight>
                  <a:srgbClr val="FFFFFF"/>
                </a:highlight>
                <a:latin typeface="Times New Roman"/>
                <a:ea typeface="Times New Roman"/>
                <a:cs typeface="Times New Roman"/>
                <a:sym typeface="Times New Roman"/>
              </a:rPr>
              <a:t>The </a:t>
            </a:r>
            <a:r>
              <a:rPr lang="en" sz="1200" b="1" i="1">
                <a:solidFill>
                  <a:srgbClr val="212529"/>
                </a:solidFill>
                <a:highlight>
                  <a:srgbClr val="FFFFFF"/>
                </a:highlight>
                <a:latin typeface="Times New Roman"/>
                <a:ea typeface="Times New Roman"/>
                <a:cs typeface="Times New Roman"/>
                <a:sym typeface="Times New Roman"/>
              </a:rPr>
              <a:t>maximum depth of the tree is None </a:t>
            </a:r>
            <a:r>
              <a:rPr lang="en" sz="1200" i="1">
                <a:solidFill>
                  <a:srgbClr val="212529"/>
                </a:solidFill>
                <a:highlight>
                  <a:srgbClr val="FFFFFF"/>
                </a:highlight>
                <a:latin typeface="Times New Roman"/>
                <a:ea typeface="Times New Roman"/>
                <a:cs typeface="Times New Roman"/>
                <a:sym typeface="Times New Roman"/>
              </a:rPr>
              <a:t>in baseline model</a:t>
            </a:r>
            <a:r>
              <a:rPr lang="en" sz="1200">
                <a:solidFill>
                  <a:srgbClr val="212529"/>
                </a:solidFill>
                <a:highlight>
                  <a:srgbClr val="FFFFFF"/>
                </a:highlight>
                <a:latin typeface="Times New Roman"/>
                <a:ea typeface="Times New Roman"/>
                <a:cs typeface="Times New Roman"/>
                <a:sym typeface="Times New Roman"/>
              </a:rPr>
              <a:t>. </a:t>
            </a:r>
            <a:endParaRPr sz="1200">
              <a:solidFill>
                <a:srgbClr val="212529"/>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Clr>
                <a:srgbClr val="212529"/>
              </a:buClr>
              <a:buSzPts val="1200"/>
              <a:buFont typeface="Roboto"/>
              <a:buChar char="-"/>
            </a:pPr>
            <a:r>
              <a:rPr lang="en" sz="1200">
                <a:solidFill>
                  <a:srgbClr val="212529"/>
                </a:solidFill>
                <a:highlight>
                  <a:srgbClr val="FFFFFF"/>
                </a:highlight>
                <a:latin typeface="Times New Roman"/>
                <a:ea typeface="Times New Roman"/>
                <a:cs typeface="Times New Roman"/>
                <a:sym typeface="Times New Roman"/>
              </a:rPr>
              <a:t>If </a:t>
            </a:r>
            <a:r>
              <a:rPr lang="en" sz="1200" b="1">
                <a:solidFill>
                  <a:srgbClr val="212529"/>
                </a:solidFill>
                <a:highlight>
                  <a:srgbClr val="FFFFFF"/>
                </a:highlight>
                <a:latin typeface="Times New Roman"/>
                <a:ea typeface="Times New Roman"/>
                <a:cs typeface="Times New Roman"/>
                <a:sym typeface="Times New Roman"/>
              </a:rPr>
              <a:t>None</a:t>
            </a:r>
            <a:r>
              <a:rPr lang="en" sz="1200">
                <a:solidFill>
                  <a:srgbClr val="212529"/>
                </a:solidFill>
                <a:highlight>
                  <a:srgbClr val="FFFFFF"/>
                </a:highlight>
                <a:latin typeface="Times New Roman"/>
                <a:ea typeface="Times New Roman"/>
                <a:cs typeface="Times New Roman"/>
                <a:sym typeface="Times New Roman"/>
              </a:rPr>
              <a:t>, then nodes are expanded until all leaves are pure or until all leaves contain less than min_samples_split samples.</a:t>
            </a:r>
            <a:endParaRPr sz="12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6"/>
          <p:cNvSpPr txBox="1">
            <a:spLocks noGrp="1"/>
          </p:cNvSpPr>
          <p:nvPr>
            <p:ph type="body" idx="1"/>
          </p:nvPr>
        </p:nvSpPr>
        <p:spPr>
          <a:xfrm>
            <a:off x="0" y="663100"/>
            <a:ext cx="9107100" cy="43590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None/>
            </a:pPr>
            <a:r>
              <a:rPr lang="en" sz="1400" b="1">
                <a:solidFill>
                  <a:srgbClr val="2D3B45"/>
                </a:solidFill>
                <a:highlight>
                  <a:schemeClr val="lt1"/>
                </a:highlight>
                <a:latin typeface="Times New Roman"/>
                <a:ea typeface="Times New Roman"/>
                <a:cs typeface="Times New Roman"/>
                <a:sym typeface="Times New Roman"/>
              </a:rPr>
              <a:t>RFC Model 2: Randomized Search CV</a:t>
            </a:r>
            <a:endParaRPr sz="1400" b="1">
              <a:solidFill>
                <a:srgbClr val="2D3B45"/>
              </a:solidFill>
              <a:highlight>
                <a:schemeClr val="lt1"/>
              </a:highlight>
              <a:latin typeface="Times New Roman"/>
              <a:ea typeface="Times New Roman"/>
              <a:cs typeface="Times New Roman"/>
              <a:sym typeface="Times New Roman"/>
            </a:endParaRPr>
          </a:p>
          <a:p>
            <a:pPr marL="0" lvl="0" indent="0" algn="l" rtl="0">
              <a:spcBef>
                <a:spcPts val="900"/>
              </a:spcBef>
              <a:spcAft>
                <a:spcPts val="0"/>
              </a:spcAft>
              <a:buNone/>
            </a:pPr>
            <a:endParaRPr sz="1200" b="1">
              <a:solidFill>
                <a:srgbClr val="2D3B45"/>
              </a:solidFill>
              <a:highlight>
                <a:schemeClr val="lt1"/>
              </a:highlight>
            </a:endParaRPr>
          </a:p>
          <a:p>
            <a:pPr marL="0" lvl="0" indent="0" algn="l" rtl="0">
              <a:spcBef>
                <a:spcPts val="900"/>
              </a:spcBef>
              <a:spcAft>
                <a:spcPts val="900"/>
              </a:spcAft>
              <a:buClr>
                <a:schemeClr val="dk1"/>
              </a:buClr>
              <a:buSzPts val="1100"/>
              <a:buFont typeface="Arial"/>
              <a:buNone/>
            </a:pPr>
            <a:r>
              <a:rPr lang="en" sz="1200" b="1">
                <a:solidFill>
                  <a:srgbClr val="2D3B45"/>
                </a:solidFill>
                <a:highlight>
                  <a:schemeClr val="lt1"/>
                </a:highlight>
              </a:rPr>
              <a:t> </a:t>
            </a:r>
            <a:endParaRPr/>
          </a:p>
        </p:txBody>
      </p:sp>
      <p:sp>
        <p:nvSpPr>
          <p:cNvPr id="209" name="Google Shape;209;p36"/>
          <p:cNvSpPr txBox="1">
            <a:spLocks noGrp="1"/>
          </p:cNvSpPr>
          <p:nvPr>
            <p:ph type="title"/>
          </p:nvPr>
        </p:nvSpPr>
        <p:spPr>
          <a:xfrm>
            <a:off x="91925" y="227800"/>
            <a:ext cx="8520600" cy="52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Weather - </a:t>
            </a:r>
            <a:r>
              <a:rPr lang="en" sz="3000" i="1">
                <a:latin typeface="Times New Roman"/>
                <a:ea typeface="Times New Roman"/>
                <a:cs typeface="Times New Roman"/>
                <a:sym typeface="Times New Roman"/>
              </a:rPr>
              <a:t>Random Forest Classifier (RFC)</a:t>
            </a:r>
            <a:endParaRPr sz="3000" i="1">
              <a:latin typeface="Times New Roman"/>
              <a:ea typeface="Times New Roman"/>
              <a:cs typeface="Times New Roman"/>
              <a:sym typeface="Times New Roman"/>
            </a:endParaRPr>
          </a:p>
        </p:txBody>
      </p:sp>
      <p:pic>
        <p:nvPicPr>
          <p:cNvPr id="210" name="Google Shape;210;p36"/>
          <p:cNvPicPr preferRelativeResize="0"/>
          <p:nvPr/>
        </p:nvPicPr>
        <p:blipFill>
          <a:blip r:embed="rId3">
            <a:alphaModFix/>
          </a:blip>
          <a:stretch>
            <a:fillRect/>
          </a:stretch>
        </p:blipFill>
        <p:spPr>
          <a:xfrm>
            <a:off x="91925" y="1392450"/>
            <a:ext cx="4913525" cy="521375"/>
          </a:xfrm>
          <a:prstGeom prst="rect">
            <a:avLst/>
          </a:prstGeom>
          <a:noFill/>
          <a:ln>
            <a:noFill/>
          </a:ln>
        </p:spPr>
      </p:pic>
      <p:pic>
        <p:nvPicPr>
          <p:cNvPr id="211" name="Google Shape;211;p36"/>
          <p:cNvPicPr preferRelativeResize="0"/>
          <p:nvPr/>
        </p:nvPicPr>
        <p:blipFill>
          <a:blip r:embed="rId4">
            <a:alphaModFix/>
          </a:blip>
          <a:stretch>
            <a:fillRect/>
          </a:stretch>
        </p:blipFill>
        <p:spPr>
          <a:xfrm>
            <a:off x="91925" y="2701975"/>
            <a:ext cx="4872825" cy="2209877"/>
          </a:xfrm>
          <a:prstGeom prst="rect">
            <a:avLst/>
          </a:prstGeom>
          <a:noFill/>
          <a:ln>
            <a:noFill/>
          </a:ln>
        </p:spPr>
      </p:pic>
      <p:pic>
        <p:nvPicPr>
          <p:cNvPr id="212" name="Google Shape;212;p36"/>
          <p:cNvPicPr preferRelativeResize="0"/>
          <p:nvPr/>
        </p:nvPicPr>
        <p:blipFill>
          <a:blip r:embed="rId5">
            <a:alphaModFix/>
          </a:blip>
          <a:stretch>
            <a:fillRect/>
          </a:stretch>
        </p:blipFill>
        <p:spPr>
          <a:xfrm>
            <a:off x="5404250" y="952850"/>
            <a:ext cx="3374375" cy="3111125"/>
          </a:xfrm>
          <a:prstGeom prst="rect">
            <a:avLst/>
          </a:prstGeom>
          <a:noFill/>
          <a:ln>
            <a:noFill/>
          </a:ln>
        </p:spPr>
      </p:pic>
      <p:sp>
        <p:nvSpPr>
          <p:cNvPr id="213" name="Google Shape;213;p36"/>
          <p:cNvSpPr txBox="1"/>
          <p:nvPr/>
        </p:nvSpPr>
        <p:spPr>
          <a:xfrm>
            <a:off x="5536663" y="4122525"/>
            <a:ext cx="3295500" cy="48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Times New Roman"/>
                <a:ea typeface="Times New Roman"/>
                <a:cs typeface="Times New Roman"/>
                <a:sym typeface="Times New Roman"/>
              </a:rPr>
              <a:t>Figure 2: RFC Model 2- Randomized Search CV</a:t>
            </a:r>
            <a:endParaRPr sz="1200">
              <a:latin typeface="Times New Roman"/>
              <a:ea typeface="Times New Roman"/>
              <a:cs typeface="Times New Roman"/>
              <a:sym typeface="Times New Roman"/>
            </a:endParaRPr>
          </a:p>
        </p:txBody>
      </p:sp>
      <p:pic>
        <p:nvPicPr>
          <p:cNvPr id="214" name="Google Shape;214;p36"/>
          <p:cNvPicPr preferRelativeResize="0"/>
          <p:nvPr/>
        </p:nvPicPr>
        <p:blipFill>
          <a:blip r:embed="rId6">
            <a:alphaModFix/>
          </a:blip>
          <a:stretch>
            <a:fillRect/>
          </a:stretch>
        </p:blipFill>
        <p:spPr>
          <a:xfrm>
            <a:off x="91925" y="2048650"/>
            <a:ext cx="4248538" cy="431625"/>
          </a:xfrm>
          <a:prstGeom prst="rect">
            <a:avLst/>
          </a:prstGeom>
          <a:noFill/>
          <a:ln>
            <a:noFill/>
          </a:ln>
        </p:spPr>
      </p:pic>
      <p:sp>
        <p:nvSpPr>
          <p:cNvPr id="215" name="Google Shape;215;p36"/>
          <p:cNvSpPr/>
          <p:nvPr/>
        </p:nvSpPr>
        <p:spPr>
          <a:xfrm>
            <a:off x="317825" y="4010350"/>
            <a:ext cx="1524000" cy="780300"/>
          </a:xfrm>
          <a:prstGeom prst="rect">
            <a:avLst/>
          </a:prstGeom>
          <a:noFill/>
          <a:ln w="9525" cap="flat" cmpd="sng">
            <a:solidFill>
              <a:srgbClr val="8520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6"/>
          <p:cNvSpPr txBox="1"/>
          <p:nvPr/>
        </p:nvSpPr>
        <p:spPr>
          <a:xfrm>
            <a:off x="1959750" y="4042150"/>
            <a:ext cx="2512800" cy="71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rgbClr val="A61C00"/>
                </a:solidFill>
                <a:highlight>
                  <a:srgbClr val="FFFFFF"/>
                </a:highlight>
                <a:latin typeface="Roboto"/>
                <a:ea typeface="Roboto"/>
                <a:cs typeface="Roboto"/>
                <a:sym typeface="Roboto"/>
              </a:rPr>
              <a:t>Max_depth has been adjusted to 10; you can see results of RFC in diagram to the right</a:t>
            </a:r>
            <a:endParaRPr>
              <a:solidFill>
                <a:srgbClr val="A61C00"/>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7"/>
          <p:cNvSpPr txBox="1"/>
          <p:nvPr/>
        </p:nvSpPr>
        <p:spPr>
          <a:xfrm>
            <a:off x="47025" y="-71950"/>
            <a:ext cx="8239200" cy="124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900"/>
              </a:spcBef>
              <a:spcAft>
                <a:spcPts val="0"/>
              </a:spcAft>
              <a:buNone/>
            </a:pPr>
            <a:r>
              <a:rPr lang="en" sz="3000">
                <a:highlight>
                  <a:schemeClr val="lt1"/>
                </a:highlight>
                <a:latin typeface="Times New Roman"/>
                <a:ea typeface="Times New Roman"/>
                <a:cs typeface="Times New Roman"/>
                <a:sym typeface="Times New Roman"/>
              </a:rPr>
              <a:t>Machine Learning Experimental Results </a:t>
            </a:r>
            <a:endParaRPr sz="3000">
              <a:highlight>
                <a:schemeClr val="lt1"/>
              </a:highlight>
              <a:latin typeface="Times New Roman"/>
              <a:ea typeface="Times New Roman"/>
              <a:cs typeface="Times New Roman"/>
              <a:sym typeface="Times New Roman"/>
            </a:endParaRPr>
          </a:p>
          <a:p>
            <a:pPr marL="0" lvl="0" indent="0" algn="l" rtl="0">
              <a:lnSpc>
                <a:spcPct val="115000"/>
              </a:lnSpc>
              <a:spcBef>
                <a:spcPts val="900"/>
              </a:spcBef>
              <a:spcAft>
                <a:spcPts val="0"/>
              </a:spcAft>
              <a:buNone/>
            </a:pPr>
            <a:r>
              <a:rPr lang="en" sz="1800" b="1">
                <a:solidFill>
                  <a:srgbClr val="1155CC"/>
                </a:solidFill>
                <a:highlight>
                  <a:schemeClr val="lt1"/>
                </a:highlight>
                <a:latin typeface="Times New Roman"/>
                <a:ea typeface="Times New Roman"/>
                <a:cs typeface="Times New Roman"/>
                <a:sym typeface="Times New Roman"/>
              </a:rPr>
              <a:t>RFC Model 1: Baseline</a:t>
            </a:r>
            <a:r>
              <a:rPr lang="en" sz="2500" b="1">
                <a:solidFill>
                  <a:srgbClr val="2D3B45"/>
                </a:solidFill>
                <a:highlight>
                  <a:schemeClr val="lt1"/>
                </a:highlight>
                <a:latin typeface="Times New Roman"/>
                <a:ea typeface="Times New Roman"/>
                <a:cs typeface="Times New Roman"/>
                <a:sym typeface="Times New Roman"/>
              </a:rPr>
              <a:t> </a:t>
            </a:r>
            <a:endParaRPr sz="2500" b="1">
              <a:solidFill>
                <a:srgbClr val="2D3B45"/>
              </a:solidFill>
              <a:highlight>
                <a:schemeClr val="lt1"/>
              </a:highlight>
              <a:latin typeface="Times New Roman"/>
              <a:ea typeface="Times New Roman"/>
              <a:cs typeface="Times New Roman"/>
              <a:sym typeface="Times New Roman"/>
            </a:endParaRPr>
          </a:p>
          <a:p>
            <a:pPr marL="0" lvl="0" indent="0" algn="l" rtl="0">
              <a:lnSpc>
                <a:spcPct val="115000"/>
              </a:lnSpc>
              <a:spcBef>
                <a:spcPts val="900"/>
              </a:spcBef>
              <a:spcAft>
                <a:spcPts val="0"/>
              </a:spcAft>
              <a:buClr>
                <a:schemeClr val="dk1"/>
              </a:buClr>
              <a:buSzPts val="1100"/>
              <a:buFont typeface="Arial"/>
              <a:buNone/>
            </a:pPr>
            <a:endParaRPr sz="2500" b="1">
              <a:solidFill>
                <a:srgbClr val="2D3B45"/>
              </a:solidFill>
              <a:highlight>
                <a:schemeClr val="lt1"/>
              </a:highlight>
              <a:latin typeface="Open Sans"/>
              <a:ea typeface="Open Sans"/>
              <a:cs typeface="Open Sans"/>
              <a:sym typeface="Open Sans"/>
            </a:endParaRPr>
          </a:p>
          <a:p>
            <a:pPr marL="0" lvl="0" indent="0" algn="l" rtl="0">
              <a:spcBef>
                <a:spcPts val="900"/>
              </a:spcBef>
              <a:spcAft>
                <a:spcPts val="0"/>
              </a:spcAft>
              <a:buNone/>
            </a:pPr>
            <a:endParaRPr>
              <a:latin typeface="Open Sans"/>
              <a:ea typeface="Open Sans"/>
              <a:cs typeface="Open Sans"/>
              <a:sym typeface="Open Sans"/>
            </a:endParaRPr>
          </a:p>
        </p:txBody>
      </p:sp>
      <p:pic>
        <p:nvPicPr>
          <p:cNvPr id="222" name="Google Shape;222;p37"/>
          <p:cNvPicPr preferRelativeResize="0"/>
          <p:nvPr/>
        </p:nvPicPr>
        <p:blipFill rotWithShape="1">
          <a:blip r:embed="rId3">
            <a:alphaModFix/>
          </a:blip>
          <a:srcRect/>
          <a:stretch/>
        </p:blipFill>
        <p:spPr>
          <a:xfrm>
            <a:off x="159850" y="1173050"/>
            <a:ext cx="4328999" cy="3450200"/>
          </a:xfrm>
          <a:prstGeom prst="rect">
            <a:avLst/>
          </a:prstGeom>
          <a:noFill/>
          <a:ln w="28575" cap="flat" cmpd="sng">
            <a:solidFill>
              <a:schemeClr val="dk2"/>
            </a:solidFill>
            <a:prstDash val="solid"/>
            <a:round/>
            <a:headEnd type="none" w="sm" len="sm"/>
            <a:tailEnd type="none" w="sm" len="sm"/>
          </a:ln>
        </p:spPr>
      </p:pic>
      <p:pic>
        <p:nvPicPr>
          <p:cNvPr id="223" name="Google Shape;223;p37"/>
          <p:cNvPicPr preferRelativeResize="0"/>
          <p:nvPr/>
        </p:nvPicPr>
        <p:blipFill>
          <a:blip r:embed="rId4">
            <a:alphaModFix/>
          </a:blip>
          <a:stretch>
            <a:fillRect/>
          </a:stretch>
        </p:blipFill>
        <p:spPr>
          <a:xfrm>
            <a:off x="4730988" y="1154188"/>
            <a:ext cx="4162825" cy="3487924"/>
          </a:xfrm>
          <a:prstGeom prst="rect">
            <a:avLst/>
          </a:prstGeom>
          <a:noFill/>
          <a:ln w="28575" cap="flat" cmpd="sng">
            <a:solidFill>
              <a:schemeClr val="dk2"/>
            </a:solidFill>
            <a:prstDash val="solid"/>
            <a:round/>
            <a:headEnd type="none" w="sm" len="sm"/>
            <a:tailEnd type="none" w="sm" len="sm"/>
          </a:ln>
        </p:spPr>
      </p:pic>
      <p:sp>
        <p:nvSpPr>
          <p:cNvPr id="224" name="Google Shape;224;p37"/>
          <p:cNvSpPr txBox="1"/>
          <p:nvPr/>
        </p:nvSpPr>
        <p:spPr>
          <a:xfrm>
            <a:off x="4805625" y="4642100"/>
            <a:ext cx="3920100" cy="34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i="1">
                <a:latin typeface="Open Sans"/>
                <a:ea typeface="Open Sans"/>
                <a:cs typeface="Open Sans"/>
                <a:sym typeface="Open Sans"/>
              </a:rPr>
              <a:t>Figure 1B: ROC-AUC curve for base model</a:t>
            </a:r>
            <a:endParaRPr sz="1000" i="1">
              <a:latin typeface="Open Sans"/>
              <a:ea typeface="Open Sans"/>
              <a:cs typeface="Open Sans"/>
              <a:sym typeface="Open Sans"/>
            </a:endParaRPr>
          </a:p>
        </p:txBody>
      </p:sp>
      <p:sp>
        <p:nvSpPr>
          <p:cNvPr id="225" name="Google Shape;225;p37"/>
          <p:cNvSpPr txBox="1"/>
          <p:nvPr/>
        </p:nvSpPr>
        <p:spPr>
          <a:xfrm>
            <a:off x="94575" y="4642100"/>
            <a:ext cx="4542600" cy="27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i="1">
                <a:latin typeface="Open Sans"/>
                <a:ea typeface="Open Sans"/>
                <a:cs typeface="Open Sans"/>
                <a:sym typeface="Open Sans"/>
              </a:rPr>
              <a:t>Figure 1A: Performance Metrics for base</a:t>
            </a:r>
            <a:r>
              <a:rPr lang="en" sz="1000" i="1">
                <a:solidFill>
                  <a:schemeClr val="dk1"/>
                </a:solidFill>
                <a:latin typeface="Open Sans"/>
                <a:ea typeface="Open Sans"/>
                <a:cs typeface="Open Sans"/>
                <a:sym typeface="Open Sans"/>
              </a:rPr>
              <a:t> model</a:t>
            </a:r>
            <a:endParaRPr sz="1000" i="1">
              <a:solidFill>
                <a:schemeClr val="dk1"/>
              </a:solidFill>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 </a:t>
            </a:r>
            <a:endParaRPr sz="1200">
              <a:latin typeface="Open Sans"/>
              <a:ea typeface="Open Sans"/>
              <a:cs typeface="Open Sans"/>
              <a:sym typeface="Open Sans"/>
            </a:endParaRPr>
          </a:p>
        </p:txBody>
      </p:sp>
      <p:sp>
        <p:nvSpPr>
          <p:cNvPr id="226" name="Google Shape;226;p37"/>
          <p:cNvSpPr/>
          <p:nvPr/>
        </p:nvSpPr>
        <p:spPr>
          <a:xfrm>
            <a:off x="459500" y="3944800"/>
            <a:ext cx="3038400" cy="631800"/>
          </a:xfrm>
          <a:prstGeom prst="rect">
            <a:avLst/>
          </a:prstGeom>
          <a:noFill/>
          <a:ln w="952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513800" y="2865800"/>
            <a:ext cx="1578600" cy="631800"/>
          </a:xfrm>
          <a:prstGeom prst="rect">
            <a:avLst/>
          </a:prstGeom>
          <a:noFill/>
          <a:ln w="952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8"/>
          <p:cNvSpPr txBox="1"/>
          <p:nvPr/>
        </p:nvSpPr>
        <p:spPr>
          <a:xfrm>
            <a:off x="0" y="-93500"/>
            <a:ext cx="6926700" cy="65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900"/>
              </a:spcBef>
              <a:spcAft>
                <a:spcPts val="0"/>
              </a:spcAft>
              <a:buNone/>
            </a:pPr>
            <a:r>
              <a:rPr lang="en" sz="3000">
                <a:highlight>
                  <a:schemeClr val="lt1"/>
                </a:highlight>
                <a:latin typeface="Times New Roman"/>
                <a:ea typeface="Times New Roman"/>
                <a:cs typeface="Times New Roman"/>
                <a:sym typeface="Times New Roman"/>
              </a:rPr>
              <a:t>Machine Learning Experimental Results</a:t>
            </a:r>
            <a:endParaRPr sz="3000">
              <a:highlight>
                <a:schemeClr val="lt1"/>
              </a:highlight>
              <a:latin typeface="Times New Roman"/>
              <a:ea typeface="Times New Roman"/>
              <a:cs typeface="Times New Roman"/>
              <a:sym typeface="Times New Roman"/>
            </a:endParaRPr>
          </a:p>
          <a:p>
            <a:pPr marL="0" lvl="0" indent="0" algn="l" rtl="0">
              <a:lnSpc>
                <a:spcPct val="115000"/>
              </a:lnSpc>
              <a:spcBef>
                <a:spcPts val="900"/>
              </a:spcBef>
              <a:spcAft>
                <a:spcPts val="0"/>
              </a:spcAft>
              <a:buNone/>
            </a:pPr>
            <a:r>
              <a:rPr lang="en" sz="1800" b="1">
                <a:solidFill>
                  <a:srgbClr val="A61C00"/>
                </a:solidFill>
                <a:highlight>
                  <a:schemeClr val="lt1"/>
                </a:highlight>
                <a:latin typeface="Times New Roman"/>
                <a:ea typeface="Times New Roman"/>
                <a:cs typeface="Times New Roman"/>
                <a:sym typeface="Times New Roman"/>
              </a:rPr>
              <a:t> RFC Model 2: Random CV Search</a:t>
            </a:r>
            <a:r>
              <a:rPr lang="en" sz="2200" b="1">
                <a:solidFill>
                  <a:srgbClr val="A61C00"/>
                </a:solidFill>
                <a:highlight>
                  <a:schemeClr val="lt1"/>
                </a:highlight>
                <a:latin typeface="Times New Roman"/>
                <a:ea typeface="Times New Roman"/>
                <a:cs typeface="Times New Roman"/>
                <a:sym typeface="Times New Roman"/>
              </a:rPr>
              <a:t> </a:t>
            </a:r>
            <a:endParaRPr sz="2200">
              <a:solidFill>
                <a:srgbClr val="A61C00"/>
              </a:solidFill>
              <a:latin typeface="Times New Roman"/>
              <a:ea typeface="Times New Roman"/>
              <a:cs typeface="Times New Roman"/>
              <a:sym typeface="Times New Roman"/>
            </a:endParaRPr>
          </a:p>
          <a:p>
            <a:pPr marL="0" lvl="0" indent="0" algn="l" rtl="0">
              <a:spcBef>
                <a:spcPts val="900"/>
              </a:spcBef>
              <a:spcAft>
                <a:spcPts val="0"/>
              </a:spcAft>
              <a:buNone/>
            </a:pPr>
            <a:endParaRPr>
              <a:latin typeface="Open Sans"/>
              <a:ea typeface="Open Sans"/>
              <a:cs typeface="Open Sans"/>
              <a:sym typeface="Open Sans"/>
            </a:endParaRPr>
          </a:p>
        </p:txBody>
      </p:sp>
      <p:pic>
        <p:nvPicPr>
          <p:cNvPr id="233" name="Google Shape;233;p38"/>
          <p:cNvPicPr preferRelativeResize="0"/>
          <p:nvPr/>
        </p:nvPicPr>
        <p:blipFill>
          <a:blip r:embed="rId3">
            <a:alphaModFix/>
          </a:blip>
          <a:stretch>
            <a:fillRect/>
          </a:stretch>
        </p:blipFill>
        <p:spPr>
          <a:xfrm>
            <a:off x="165250" y="1155625"/>
            <a:ext cx="4229901" cy="3465549"/>
          </a:xfrm>
          <a:prstGeom prst="rect">
            <a:avLst/>
          </a:prstGeom>
          <a:noFill/>
          <a:ln w="28575" cap="flat" cmpd="sng">
            <a:solidFill>
              <a:schemeClr val="dk2"/>
            </a:solidFill>
            <a:prstDash val="solid"/>
            <a:round/>
            <a:headEnd type="none" w="sm" len="sm"/>
            <a:tailEnd type="none" w="sm" len="sm"/>
          </a:ln>
        </p:spPr>
      </p:pic>
      <p:pic>
        <p:nvPicPr>
          <p:cNvPr id="234" name="Google Shape;234;p38"/>
          <p:cNvPicPr preferRelativeResize="0"/>
          <p:nvPr/>
        </p:nvPicPr>
        <p:blipFill>
          <a:blip r:embed="rId4">
            <a:alphaModFix/>
          </a:blip>
          <a:stretch>
            <a:fillRect/>
          </a:stretch>
        </p:blipFill>
        <p:spPr>
          <a:xfrm>
            <a:off x="4643926" y="1153400"/>
            <a:ext cx="4321349" cy="3469979"/>
          </a:xfrm>
          <a:prstGeom prst="rect">
            <a:avLst/>
          </a:prstGeom>
          <a:noFill/>
          <a:ln w="28575" cap="flat" cmpd="sng">
            <a:solidFill>
              <a:schemeClr val="dk2"/>
            </a:solidFill>
            <a:prstDash val="solid"/>
            <a:round/>
            <a:headEnd type="none" w="sm" len="sm"/>
            <a:tailEnd type="none" w="sm" len="sm"/>
          </a:ln>
        </p:spPr>
      </p:pic>
      <p:sp>
        <p:nvSpPr>
          <p:cNvPr id="235" name="Google Shape;235;p38"/>
          <p:cNvSpPr txBox="1"/>
          <p:nvPr/>
        </p:nvSpPr>
        <p:spPr>
          <a:xfrm>
            <a:off x="4601200" y="4651250"/>
            <a:ext cx="4542600" cy="27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i="1">
                <a:latin typeface="Open Sans"/>
                <a:ea typeface="Open Sans"/>
                <a:cs typeface="Open Sans"/>
                <a:sym typeface="Open Sans"/>
              </a:rPr>
              <a:t>Figure 2B: ROC-AUC curve for </a:t>
            </a:r>
            <a:r>
              <a:rPr lang="en" sz="1000" i="1">
                <a:solidFill>
                  <a:schemeClr val="dk1"/>
                </a:solidFill>
                <a:latin typeface="Open Sans"/>
                <a:ea typeface="Open Sans"/>
                <a:cs typeface="Open Sans"/>
                <a:sym typeface="Open Sans"/>
              </a:rPr>
              <a:t>randomized  search CV  model</a:t>
            </a:r>
            <a:endParaRPr sz="1000" i="1">
              <a:latin typeface="Open Sans"/>
              <a:ea typeface="Open Sans"/>
              <a:cs typeface="Open Sans"/>
              <a:sym typeface="Open Sans"/>
            </a:endParaRPr>
          </a:p>
        </p:txBody>
      </p:sp>
      <p:sp>
        <p:nvSpPr>
          <p:cNvPr id="236" name="Google Shape;236;p38"/>
          <p:cNvSpPr txBox="1"/>
          <p:nvPr/>
        </p:nvSpPr>
        <p:spPr>
          <a:xfrm>
            <a:off x="58600" y="4651250"/>
            <a:ext cx="4542600" cy="27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i="1">
                <a:latin typeface="Open Sans"/>
                <a:ea typeface="Open Sans"/>
                <a:cs typeface="Open Sans"/>
                <a:sym typeface="Open Sans"/>
              </a:rPr>
              <a:t>Figure 2A: Performance Metrics for r</a:t>
            </a:r>
            <a:r>
              <a:rPr lang="en" sz="1000" i="1">
                <a:solidFill>
                  <a:schemeClr val="dk1"/>
                </a:solidFill>
                <a:latin typeface="Open Sans"/>
                <a:ea typeface="Open Sans"/>
                <a:cs typeface="Open Sans"/>
                <a:sym typeface="Open Sans"/>
              </a:rPr>
              <a:t>andomized  search CV  model</a:t>
            </a:r>
            <a:endParaRPr sz="1000" i="1">
              <a:solidFill>
                <a:schemeClr val="dk1"/>
              </a:solidFill>
              <a:latin typeface="Open Sans"/>
              <a:ea typeface="Open Sans"/>
              <a:cs typeface="Open Sans"/>
              <a:sym typeface="Open Sans"/>
            </a:endParaRPr>
          </a:p>
          <a:p>
            <a:pPr marL="0" lvl="0" indent="0" algn="l" rtl="0">
              <a:spcBef>
                <a:spcPts val="0"/>
              </a:spcBef>
              <a:spcAft>
                <a:spcPts val="0"/>
              </a:spcAft>
              <a:buNone/>
            </a:pPr>
            <a:r>
              <a:rPr lang="en" sz="1000">
                <a:latin typeface="Open Sans"/>
                <a:ea typeface="Open Sans"/>
                <a:cs typeface="Open Sans"/>
                <a:sym typeface="Open Sans"/>
              </a:rPr>
              <a:t> </a:t>
            </a:r>
            <a:endParaRPr sz="1000">
              <a:latin typeface="Open Sans"/>
              <a:ea typeface="Open Sans"/>
              <a:cs typeface="Open Sans"/>
              <a:sym typeface="Open Sans"/>
            </a:endParaRPr>
          </a:p>
        </p:txBody>
      </p:sp>
      <p:sp>
        <p:nvSpPr>
          <p:cNvPr id="237" name="Google Shape;237;p38"/>
          <p:cNvSpPr/>
          <p:nvPr/>
        </p:nvSpPr>
        <p:spPr>
          <a:xfrm>
            <a:off x="350525" y="3912100"/>
            <a:ext cx="3038400" cy="6318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8"/>
          <p:cNvSpPr/>
          <p:nvPr/>
        </p:nvSpPr>
        <p:spPr>
          <a:xfrm>
            <a:off x="284975" y="2844000"/>
            <a:ext cx="1578600" cy="6318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9"/>
          <p:cNvSpPr txBox="1">
            <a:spLocks noGrp="1"/>
          </p:cNvSpPr>
          <p:nvPr>
            <p:ph type="title"/>
          </p:nvPr>
        </p:nvSpPr>
        <p:spPr>
          <a:xfrm>
            <a:off x="311700" y="315925"/>
            <a:ext cx="7089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Normalized Difference Vegetation Index (NDVI)</a:t>
            </a:r>
            <a:endParaRPr sz="3000">
              <a:latin typeface="Times New Roman"/>
              <a:ea typeface="Times New Roman"/>
              <a:cs typeface="Times New Roman"/>
              <a:sym typeface="Times New Roman"/>
            </a:endParaRPr>
          </a:p>
        </p:txBody>
      </p:sp>
      <p:sp>
        <p:nvSpPr>
          <p:cNvPr id="244" name="Google Shape;244;p39"/>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lgn="l" rtl="0">
              <a:lnSpc>
                <a:spcPct val="110000"/>
              </a:lnSpc>
              <a:spcBef>
                <a:spcPts val="1000"/>
              </a:spcBef>
              <a:spcAft>
                <a:spcPts val="0"/>
              </a:spcAft>
              <a:buNone/>
            </a:pPr>
            <a:endParaRPr sz="2000">
              <a:latin typeface="Times New Roman"/>
              <a:ea typeface="Times New Roman"/>
              <a:cs typeface="Times New Roman"/>
              <a:sym typeface="Times New Roman"/>
            </a:endParaRPr>
          </a:p>
          <a:p>
            <a:pPr marL="0" lvl="0" indent="0" algn="just" rtl="0">
              <a:lnSpc>
                <a:spcPct val="110000"/>
              </a:lnSpc>
              <a:spcBef>
                <a:spcPts val="1000"/>
              </a:spcBef>
              <a:spcAft>
                <a:spcPts val="0"/>
              </a:spcAft>
              <a:buClr>
                <a:schemeClr val="dk1"/>
              </a:buClr>
              <a:buSzPts val="1100"/>
              <a:buFont typeface="Arial"/>
              <a:buNone/>
            </a:pPr>
            <a:r>
              <a:rPr lang="en" sz="2000">
                <a:latin typeface="Times New Roman"/>
                <a:ea typeface="Times New Roman"/>
                <a:cs typeface="Times New Roman"/>
                <a:sym typeface="Times New Roman"/>
              </a:rPr>
              <a:t>The Normalized Difference Vegetation Index (NDVI) is a numerical indicator that uses the visible and near-infrared bands of the electromagnetic spectrum and is adopted to analyze remote sensing measurements and assess whether the target being observed contains live green vegetation or not.</a:t>
            </a:r>
            <a:endParaRPr sz="2000">
              <a:latin typeface="Times New Roman"/>
              <a:ea typeface="Times New Roman"/>
              <a:cs typeface="Times New Roman"/>
              <a:sym typeface="Times New Roman"/>
            </a:endParaRPr>
          </a:p>
          <a:p>
            <a:pPr marL="0" lvl="0" indent="0" algn="just" rtl="0">
              <a:lnSpc>
                <a:spcPct val="110000"/>
              </a:lnSpc>
              <a:spcBef>
                <a:spcPts val="1000"/>
              </a:spcBef>
              <a:spcAft>
                <a:spcPts val="0"/>
              </a:spcAft>
              <a:buClr>
                <a:schemeClr val="dk1"/>
              </a:buClr>
              <a:buSzPts val="1100"/>
              <a:buFont typeface="Arial"/>
              <a:buNone/>
            </a:pPr>
            <a:r>
              <a:rPr lang="en" sz="2000">
                <a:latin typeface="Times New Roman"/>
                <a:ea typeface="Times New Roman"/>
                <a:cs typeface="Times New Roman"/>
                <a:sym typeface="Times New Roman"/>
              </a:rPr>
              <a:t>•                                    </a:t>
            </a:r>
            <a:r>
              <a:rPr lang="en" sz="2000" b="1">
                <a:latin typeface="Times New Roman"/>
                <a:ea typeface="Times New Roman"/>
                <a:cs typeface="Times New Roman"/>
                <a:sym typeface="Times New Roman"/>
              </a:rPr>
              <a:t>NDVI= (NIR-RED) / (NIR+RED) </a:t>
            </a:r>
            <a:endParaRPr sz="2000" b="1">
              <a:latin typeface="Times New Roman"/>
              <a:ea typeface="Times New Roman"/>
              <a:cs typeface="Times New Roman"/>
              <a:sym typeface="Times New Roman"/>
            </a:endParaRPr>
          </a:p>
          <a:p>
            <a:pPr marL="0" lvl="0" indent="0" algn="just" rtl="0">
              <a:spcBef>
                <a:spcPts val="0"/>
              </a:spcBef>
              <a:spcAft>
                <a:spcPts val="1600"/>
              </a:spcAft>
              <a:buNone/>
            </a:pPr>
            <a:endParaRPr sz="1200">
              <a:solidFill>
                <a:srgbClr val="2D3B45"/>
              </a:solidFill>
              <a:highlight>
                <a:srgbClr val="FFFFFF"/>
              </a:highlight>
              <a:latin typeface="Times New Roman"/>
              <a:ea typeface="Times New Roman"/>
              <a:cs typeface="Times New Roman"/>
              <a:sym typeface="Times New Roman"/>
            </a:endParaRPr>
          </a:p>
        </p:txBody>
      </p:sp>
      <p:pic>
        <p:nvPicPr>
          <p:cNvPr id="245" name="Google Shape;245;p39"/>
          <p:cNvPicPr preferRelativeResize="0"/>
          <p:nvPr/>
        </p:nvPicPr>
        <p:blipFill>
          <a:blip r:embed="rId3">
            <a:alphaModFix/>
          </a:blip>
          <a:stretch>
            <a:fillRect/>
          </a:stretch>
        </p:blipFill>
        <p:spPr>
          <a:xfrm>
            <a:off x="7542700" y="0"/>
            <a:ext cx="1601300" cy="18158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0"/>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Challenges faced</a:t>
            </a:r>
            <a:endParaRPr sz="3000">
              <a:latin typeface="Times New Roman"/>
              <a:ea typeface="Times New Roman"/>
              <a:cs typeface="Times New Roman"/>
              <a:sym typeface="Times New Roman"/>
            </a:endParaRPr>
          </a:p>
        </p:txBody>
      </p:sp>
      <p:sp>
        <p:nvSpPr>
          <p:cNvPr id="251" name="Google Shape;251;p40"/>
          <p:cNvSpPr txBox="1">
            <a:spLocks noGrp="1"/>
          </p:cNvSpPr>
          <p:nvPr>
            <p:ph type="body" idx="1"/>
          </p:nvPr>
        </p:nvSpPr>
        <p:spPr>
          <a:xfrm>
            <a:off x="201000" y="1241675"/>
            <a:ext cx="8742000" cy="39018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Clr>
                <a:schemeClr val="dk1"/>
              </a:buClr>
              <a:buSzPts val="1100"/>
              <a:buFont typeface="Arial"/>
              <a:buNone/>
            </a:pPr>
            <a:r>
              <a:rPr lang="en" sz="1400">
                <a:latin typeface="Arial"/>
                <a:ea typeface="Arial"/>
                <a:cs typeface="Arial"/>
                <a:sym typeface="Arial"/>
              </a:rPr>
              <a:t>I</a:t>
            </a:r>
            <a:r>
              <a:rPr lang="en" sz="1000">
                <a:latin typeface="Arial"/>
                <a:ea typeface="Arial"/>
                <a:cs typeface="Arial"/>
                <a:sym typeface="Arial"/>
              </a:rPr>
              <a:t>dentifying the satellite with suitable data</a:t>
            </a:r>
            <a:endParaRPr sz="1000">
              <a:latin typeface="Arial"/>
              <a:ea typeface="Arial"/>
              <a:cs typeface="Arial"/>
              <a:sym typeface="Arial"/>
            </a:endParaRPr>
          </a:p>
          <a:p>
            <a:pPr marL="0" lvl="0" indent="0" algn="l" rtl="0">
              <a:spcBef>
                <a:spcPts val="1000"/>
              </a:spcBef>
              <a:spcAft>
                <a:spcPts val="0"/>
              </a:spcAft>
              <a:buClr>
                <a:schemeClr val="dk1"/>
              </a:buClr>
              <a:buSzPts val="1100"/>
              <a:buFont typeface="Arial"/>
              <a:buNone/>
            </a:pPr>
            <a:r>
              <a:rPr lang="en" sz="1000">
                <a:latin typeface="Arial"/>
                <a:ea typeface="Arial"/>
                <a:cs typeface="Arial"/>
                <a:sym typeface="Arial"/>
              </a:rPr>
              <a:t>Tried 1: NASA Earth Data</a:t>
            </a:r>
            <a:endParaRPr sz="1000">
              <a:latin typeface="Arial"/>
              <a:ea typeface="Arial"/>
              <a:cs typeface="Arial"/>
              <a:sym typeface="Arial"/>
            </a:endParaRPr>
          </a:p>
          <a:p>
            <a:pPr marL="0" lvl="0" indent="0" algn="l" rtl="0">
              <a:spcBef>
                <a:spcPts val="1000"/>
              </a:spcBef>
              <a:spcAft>
                <a:spcPts val="0"/>
              </a:spcAft>
              <a:buClr>
                <a:schemeClr val="dk1"/>
              </a:buClr>
              <a:buSzPts val="1100"/>
              <a:buFont typeface="Arial"/>
              <a:buNone/>
            </a:pPr>
            <a:r>
              <a:rPr lang="en" sz="1000">
                <a:latin typeface="Arial"/>
                <a:ea typeface="Arial"/>
                <a:cs typeface="Arial"/>
                <a:sym typeface="Arial"/>
              </a:rPr>
              <a:t>Tried 2: Got csv files that contain land cover parameter only for the land and terrain surface dataset</a:t>
            </a:r>
            <a:endParaRPr sz="1000">
              <a:latin typeface="Arial"/>
              <a:ea typeface="Arial"/>
              <a:cs typeface="Arial"/>
              <a:sym typeface="Arial"/>
            </a:endParaRPr>
          </a:p>
          <a:p>
            <a:pPr marL="0" lvl="0" indent="0" algn="l" rtl="0">
              <a:spcBef>
                <a:spcPts val="1000"/>
              </a:spcBef>
              <a:spcAft>
                <a:spcPts val="0"/>
              </a:spcAft>
              <a:buClr>
                <a:schemeClr val="dk1"/>
              </a:buClr>
              <a:buSzPts val="1100"/>
              <a:buFont typeface="Arial"/>
              <a:buNone/>
            </a:pPr>
            <a:r>
              <a:rPr lang="en" sz="1000">
                <a:latin typeface="Arial"/>
                <a:ea typeface="Arial"/>
                <a:cs typeface="Arial"/>
                <a:sym typeface="Arial"/>
              </a:rPr>
              <a:t>Tried 3: Emailed Customer Services of Earth Resources Observation &amp; Science Center (EROS) to place the order for the Landsat-8 dataset</a:t>
            </a:r>
            <a:endParaRPr sz="1000">
              <a:latin typeface="Arial"/>
              <a:ea typeface="Arial"/>
              <a:cs typeface="Arial"/>
              <a:sym typeface="Arial"/>
            </a:endParaRPr>
          </a:p>
          <a:p>
            <a:pPr marL="0" lvl="0" indent="0" algn="l" rtl="0">
              <a:spcBef>
                <a:spcPts val="1000"/>
              </a:spcBef>
              <a:spcAft>
                <a:spcPts val="0"/>
              </a:spcAft>
              <a:buClr>
                <a:schemeClr val="dk1"/>
              </a:buClr>
              <a:buSzPts val="1100"/>
              <a:buFont typeface="Arial"/>
              <a:buNone/>
            </a:pPr>
            <a:r>
              <a:rPr lang="en" sz="1000">
                <a:latin typeface="Arial"/>
                <a:ea typeface="Arial"/>
                <a:cs typeface="Arial"/>
                <a:sym typeface="Arial"/>
              </a:rPr>
              <a:t> Tried 4: Landsat-7 and 8 (United States Geological Survey (USGS) – Earth Explorer remote sensing dataset)</a:t>
            </a:r>
            <a:endParaRPr sz="1000">
              <a:latin typeface="Arial"/>
              <a:ea typeface="Arial"/>
              <a:cs typeface="Arial"/>
              <a:sym typeface="Arial"/>
            </a:endParaRPr>
          </a:p>
          <a:p>
            <a:pPr marL="0" lvl="0" indent="0" algn="l" rtl="0">
              <a:spcBef>
                <a:spcPts val="1000"/>
              </a:spcBef>
              <a:spcAft>
                <a:spcPts val="0"/>
              </a:spcAft>
              <a:buNone/>
            </a:pPr>
            <a:r>
              <a:rPr lang="en" sz="1000">
                <a:latin typeface="Arial"/>
                <a:ea typeface="Arial"/>
                <a:cs typeface="Arial"/>
                <a:sym typeface="Arial"/>
              </a:rPr>
              <a:t>Found that Landsat-7 has all the required data with different band information.</a:t>
            </a:r>
            <a:endParaRPr sz="1000">
              <a:latin typeface="Arial"/>
              <a:ea typeface="Arial"/>
              <a:cs typeface="Arial"/>
              <a:sym typeface="Arial"/>
            </a:endParaRPr>
          </a:p>
          <a:p>
            <a:pPr marL="0" lvl="0" indent="0" algn="just" rtl="0">
              <a:lnSpc>
                <a:spcPct val="110000"/>
              </a:lnSpc>
              <a:spcBef>
                <a:spcPts val="1000"/>
              </a:spcBef>
              <a:spcAft>
                <a:spcPts val="0"/>
              </a:spcAft>
              <a:buNone/>
            </a:pPr>
            <a:r>
              <a:rPr lang="en" sz="1000">
                <a:latin typeface="Arial"/>
                <a:ea typeface="Arial"/>
                <a:cs typeface="Arial"/>
                <a:sym typeface="Arial"/>
              </a:rPr>
              <a:t>Selected </a:t>
            </a:r>
            <a:r>
              <a:rPr lang="en" sz="1000" b="1">
                <a:latin typeface="Arial"/>
                <a:ea typeface="Arial"/>
                <a:cs typeface="Arial"/>
                <a:sym typeface="Arial"/>
              </a:rPr>
              <a:t>Landsat Analysis Ready Dataset(ARD)-7 Data.</a:t>
            </a:r>
            <a:r>
              <a:rPr lang="en" sz="1000">
                <a:latin typeface="Arial"/>
                <a:ea typeface="Arial"/>
                <a:cs typeface="Arial"/>
                <a:sym typeface="Arial"/>
              </a:rPr>
              <a:t> Each zip file contains the tif band images and text file. We downloaded all the zip files(80GB) from 1/1/2010 to 12/31/2019.  Required band images(tif) accessed with the help of </a:t>
            </a:r>
            <a:r>
              <a:rPr lang="en" sz="1000" b="1">
                <a:latin typeface="Arial"/>
                <a:ea typeface="Arial"/>
                <a:cs typeface="Arial"/>
                <a:sym typeface="Arial"/>
              </a:rPr>
              <a:t>QGIS tool and calculated the NDVI statistics with the help of raster calculator.</a:t>
            </a:r>
            <a:endParaRPr sz="1000" b="1">
              <a:latin typeface="Arial"/>
              <a:ea typeface="Arial"/>
              <a:cs typeface="Arial"/>
              <a:sym typeface="Arial"/>
            </a:endParaRPr>
          </a:p>
          <a:p>
            <a:pPr marL="0" lvl="0" indent="0" algn="l" rtl="0">
              <a:spcBef>
                <a:spcPts val="1000"/>
              </a:spcBef>
              <a:spcAft>
                <a:spcPts val="0"/>
              </a:spcAft>
              <a:buClr>
                <a:schemeClr val="dk1"/>
              </a:buClr>
              <a:buSzPts val="1100"/>
              <a:buFont typeface="Arial"/>
              <a:buNone/>
            </a:pPr>
            <a:endParaRPr sz="1000">
              <a:latin typeface="Arial"/>
              <a:ea typeface="Arial"/>
              <a:cs typeface="Arial"/>
              <a:sym typeface="Arial"/>
            </a:endParaRPr>
          </a:p>
          <a:p>
            <a:pPr marL="0" lvl="0" indent="0" algn="l" rtl="0">
              <a:spcBef>
                <a:spcPts val="0"/>
              </a:spcBef>
              <a:spcAft>
                <a:spcPts val="1600"/>
              </a:spcAft>
              <a:buNone/>
            </a:pPr>
            <a:endParaRPr sz="1000"/>
          </a:p>
        </p:txBody>
      </p:sp>
      <p:pic>
        <p:nvPicPr>
          <p:cNvPr id="252" name="Google Shape;252;p40"/>
          <p:cNvPicPr preferRelativeResize="0"/>
          <p:nvPr/>
        </p:nvPicPr>
        <p:blipFill>
          <a:blip r:embed="rId3">
            <a:alphaModFix/>
          </a:blip>
          <a:stretch>
            <a:fillRect/>
          </a:stretch>
        </p:blipFill>
        <p:spPr>
          <a:xfrm>
            <a:off x="4331600" y="123250"/>
            <a:ext cx="4812400" cy="202125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1"/>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Support Vector machine:</a:t>
            </a:r>
            <a:endParaRPr sz="3000">
              <a:latin typeface="Times New Roman"/>
              <a:ea typeface="Times New Roman"/>
              <a:cs typeface="Times New Roman"/>
              <a:sym typeface="Times New Roman"/>
            </a:endParaRPr>
          </a:p>
        </p:txBody>
      </p:sp>
      <p:sp>
        <p:nvSpPr>
          <p:cNvPr id="258" name="Google Shape;258;p41"/>
          <p:cNvSpPr txBox="1">
            <a:spLocks noGrp="1"/>
          </p:cNvSpPr>
          <p:nvPr>
            <p:ph type="body" idx="1"/>
          </p:nvPr>
        </p:nvSpPr>
        <p:spPr>
          <a:xfrm>
            <a:off x="344575" y="1208775"/>
            <a:ext cx="8520600" cy="3663600"/>
          </a:xfrm>
          <a:prstGeom prst="rect">
            <a:avLst/>
          </a:prstGeom>
        </p:spPr>
        <p:txBody>
          <a:bodyPr spcFirstLastPara="1" wrap="square" lIns="91425" tIns="91425" rIns="91425" bIns="91425" anchor="t" anchorCtr="0">
            <a:noAutofit/>
          </a:bodyPr>
          <a:lstStyle/>
          <a:p>
            <a:pPr marL="0" lvl="0" indent="0" algn="just" rtl="0">
              <a:lnSpc>
                <a:spcPct val="90000"/>
              </a:lnSpc>
              <a:spcBef>
                <a:spcPts val="1000"/>
              </a:spcBef>
              <a:spcAft>
                <a:spcPts val="0"/>
              </a:spcAft>
              <a:buNone/>
            </a:pPr>
            <a:r>
              <a:rPr lang="en" sz="1100">
                <a:latin typeface="Times New Roman"/>
                <a:ea typeface="Times New Roman"/>
                <a:cs typeface="Times New Roman"/>
                <a:sym typeface="Times New Roman"/>
              </a:rPr>
              <a:t>used for both regression and classification tasks. But, widely used for classification objectives.</a:t>
            </a:r>
            <a:endParaRPr sz="1100">
              <a:latin typeface="Times New Roman"/>
              <a:ea typeface="Times New Roman"/>
              <a:cs typeface="Times New Roman"/>
              <a:sym typeface="Times New Roman"/>
            </a:endParaRPr>
          </a:p>
          <a:p>
            <a:pPr marL="0" lvl="0" indent="0" algn="just" rtl="0">
              <a:lnSpc>
                <a:spcPct val="90000"/>
              </a:lnSpc>
              <a:spcBef>
                <a:spcPts val="1000"/>
              </a:spcBef>
              <a:spcAft>
                <a:spcPts val="0"/>
              </a:spcAft>
              <a:buNone/>
            </a:pPr>
            <a:r>
              <a:rPr lang="en" sz="1100">
                <a:latin typeface="Times New Roman"/>
                <a:ea typeface="Times New Roman"/>
                <a:cs typeface="Times New Roman"/>
                <a:sym typeface="Times New Roman"/>
              </a:rPr>
              <a:t>Objective: To find a hyperplane in an N-dimensional space that distinctly classifies the data points. </a:t>
            </a:r>
            <a:endParaRPr sz="1100">
              <a:latin typeface="Times New Roman"/>
              <a:ea typeface="Times New Roman"/>
              <a:cs typeface="Times New Roman"/>
              <a:sym typeface="Times New Roman"/>
            </a:endParaRPr>
          </a:p>
          <a:p>
            <a:pPr marL="0" lvl="0" indent="0" algn="just" rtl="0">
              <a:lnSpc>
                <a:spcPct val="90000"/>
              </a:lnSpc>
              <a:spcBef>
                <a:spcPts val="1000"/>
              </a:spcBef>
              <a:spcAft>
                <a:spcPts val="0"/>
              </a:spcAft>
              <a:buNone/>
            </a:pPr>
            <a:r>
              <a:rPr lang="en" sz="1100">
                <a:latin typeface="Times New Roman"/>
                <a:ea typeface="Times New Roman"/>
                <a:cs typeface="Times New Roman"/>
                <a:sym typeface="Times New Roman"/>
              </a:rPr>
              <a:t>Hyperplane that has the maximum margin.</a:t>
            </a:r>
            <a:endParaRPr sz="1100">
              <a:latin typeface="Times New Roman"/>
              <a:ea typeface="Times New Roman"/>
              <a:cs typeface="Times New Roman"/>
              <a:sym typeface="Times New Roman"/>
            </a:endParaRPr>
          </a:p>
          <a:p>
            <a:pPr marL="0" lvl="0" indent="0" algn="just" rtl="0">
              <a:lnSpc>
                <a:spcPct val="90000"/>
              </a:lnSpc>
              <a:spcBef>
                <a:spcPts val="1000"/>
              </a:spcBef>
              <a:spcAft>
                <a:spcPts val="0"/>
              </a:spcAft>
              <a:buNone/>
            </a:pPr>
            <a:r>
              <a:rPr lang="en" sz="1100">
                <a:latin typeface="Times New Roman"/>
                <a:ea typeface="Times New Roman"/>
                <a:cs typeface="Times New Roman"/>
                <a:sym typeface="Times New Roman"/>
              </a:rPr>
              <a:t>Hyperplanes are decision boundaries that help classify the data points</a:t>
            </a:r>
            <a:endParaRPr sz="1100">
              <a:latin typeface="Times New Roman"/>
              <a:ea typeface="Times New Roman"/>
              <a:cs typeface="Times New Roman"/>
              <a:sym typeface="Times New Roman"/>
            </a:endParaRPr>
          </a:p>
          <a:p>
            <a:pPr marL="0" lvl="0" indent="0" algn="just" rtl="0">
              <a:lnSpc>
                <a:spcPct val="90000"/>
              </a:lnSpc>
              <a:spcBef>
                <a:spcPts val="1000"/>
              </a:spcBef>
              <a:spcAft>
                <a:spcPts val="0"/>
              </a:spcAft>
              <a:buNone/>
            </a:pPr>
            <a:r>
              <a:rPr lang="en" sz="1100">
                <a:latin typeface="Times New Roman"/>
                <a:ea typeface="Times New Roman"/>
                <a:cs typeface="Times New Roman"/>
                <a:sym typeface="Times New Roman"/>
              </a:rPr>
              <a:t>Support vectors are data points that are closer to the hyperplane and influence the position and orientation of the hyperplane</a:t>
            </a:r>
            <a:endParaRPr sz="1100">
              <a:latin typeface="Times New Roman"/>
              <a:ea typeface="Times New Roman"/>
              <a:cs typeface="Times New Roman"/>
              <a:sym typeface="Times New Roman"/>
            </a:endParaRPr>
          </a:p>
          <a:p>
            <a:pPr marL="0" lvl="0" indent="0" algn="just" rtl="0">
              <a:lnSpc>
                <a:spcPct val="90000"/>
              </a:lnSpc>
              <a:spcBef>
                <a:spcPts val="1000"/>
              </a:spcBef>
              <a:spcAft>
                <a:spcPts val="0"/>
              </a:spcAft>
              <a:buNone/>
            </a:pPr>
            <a:endParaRPr sz="1100">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 sz="1100">
                <a:latin typeface="Times New Roman"/>
                <a:ea typeface="Times New Roman"/>
                <a:cs typeface="Times New Roman"/>
                <a:sym typeface="Times New Roman"/>
              </a:rPr>
              <a:t>After adding the regularization parameter, the cost functions:</a:t>
            </a:r>
            <a:endParaRPr sz="1100">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 sz="1100">
                <a:latin typeface="Arial"/>
                <a:ea typeface="Arial"/>
                <a:cs typeface="Arial"/>
                <a:sym typeface="Arial"/>
              </a:rPr>
              <a:t>1.</a:t>
            </a:r>
            <a:r>
              <a:rPr lang="en" sz="1100">
                <a:latin typeface="Times New Roman"/>
                <a:ea typeface="Times New Roman"/>
                <a:cs typeface="Times New Roman"/>
                <a:sym typeface="Times New Roman"/>
              </a:rPr>
              <a:t>Loss function for SVM</a:t>
            </a:r>
            <a:endParaRPr sz="1100">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 sz="1100">
                <a:latin typeface="Times New Roman"/>
                <a:ea typeface="Times New Roman"/>
                <a:cs typeface="Times New Roman"/>
                <a:sym typeface="Times New Roman"/>
              </a:rPr>
              <a:t>Gradient update:</a:t>
            </a:r>
            <a:endParaRPr sz="1100">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 sz="1100">
                <a:latin typeface="Times New Roman"/>
                <a:ea typeface="Times New Roman"/>
                <a:cs typeface="Times New Roman"/>
                <a:sym typeface="Times New Roman"/>
              </a:rPr>
              <a:t>2. No misclassification</a:t>
            </a:r>
            <a:endParaRPr sz="1100">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 sz="1100">
                <a:latin typeface="Times New Roman"/>
                <a:ea typeface="Times New Roman"/>
                <a:cs typeface="Times New Roman"/>
                <a:sym typeface="Times New Roman"/>
              </a:rPr>
              <a:t>3. Misclassification</a:t>
            </a:r>
            <a:endParaRPr sz="1100">
              <a:latin typeface="Times New Roman"/>
              <a:ea typeface="Times New Roman"/>
              <a:cs typeface="Times New Roman"/>
              <a:sym typeface="Times New Roman"/>
            </a:endParaRPr>
          </a:p>
          <a:p>
            <a:pPr marL="0" lvl="0" indent="0" algn="l" rtl="0">
              <a:spcBef>
                <a:spcPts val="0"/>
              </a:spcBef>
              <a:spcAft>
                <a:spcPts val="0"/>
              </a:spcAft>
              <a:buNone/>
            </a:pPr>
            <a:endParaRPr sz="1000">
              <a:latin typeface="Calibri"/>
              <a:ea typeface="Calibri"/>
              <a:cs typeface="Calibri"/>
              <a:sym typeface="Calibri"/>
            </a:endParaRPr>
          </a:p>
          <a:p>
            <a:pPr marL="0" lvl="0" indent="0" algn="l" rtl="0">
              <a:spcBef>
                <a:spcPts val="0"/>
              </a:spcBef>
              <a:spcAft>
                <a:spcPts val="0"/>
              </a:spcAft>
              <a:buNone/>
            </a:pPr>
            <a:endParaRPr sz="1000">
              <a:latin typeface="Calibri"/>
              <a:ea typeface="Calibri"/>
              <a:cs typeface="Calibri"/>
              <a:sym typeface="Calibri"/>
            </a:endParaRPr>
          </a:p>
          <a:p>
            <a:pPr marL="0" lvl="0" indent="0" algn="l" rtl="0">
              <a:spcBef>
                <a:spcPts val="0"/>
              </a:spcBef>
              <a:spcAft>
                <a:spcPts val="0"/>
              </a:spcAft>
              <a:buNone/>
            </a:pPr>
            <a:endParaRPr sz="1000">
              <a:latin typeface="Calibri"/>
              <a:ea typeface="Calibri"/>
              <a:cs typeface="Calibri"/>
              <a:sym typeface="Calibri"/>
            </a:endParaRPr>
          </a:p>
          <a:p>
            <a:pPr marL="0" lvl="0" indent="0" algn="l" rtl="0">
              <a:spcBef>
                <a:spcPts val="0"/>
              </a:spcBef>
              <a:spcAft>
                <a:spcPts val="0"/>
              </a:spcAft>
              <a:buNone/>
            </a:pPr>
            <a:endParaRPr sz="10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 sz="1000">
                <a:latin typeface="Calibri"/>
                <a:ea typeface="Calibri"/>
                <a:cs typeface="Calibri"/>
                <a:sym typeface="Calibri"/>
              </a:rPr>
              <a:t>where, labelled training set are (xi,yi), w= margin width, alpha = Lagrangian multiplier, lambda = regularization parameter </a:t>
            </a:r>
            <a:endParaRPr sz="1000">
              <a:latin typeface="Calibri"/>
              <a:ea typeface="Calibri"/>
              <a:cs typeface="Calibri"/>
              <a:sym typeface="Calibri"/>
            </a:endParaRPr>
          </a:p>
          <a:p>
            <a:pPr marL="0" lvl="0" indent="0" algn="l" rtl="0">
              <a:spcBef>
                <a:spcPts val="0"/>
              </a:spcBef>
              <a:spcAft>
                <a:spcPts val="1600"/>
              </a:spcAft>
              <a:buNone/>
            </a:pPr>
            <a:endParaRPr sz="1300"/>
          </a:p>
        </p:txBody>
      </p:sp>
      <p:pic>
        <p:nvPicPr>
          <p:cNvPr id="259" name="Google Shape;259;p41"/>
          <p:cNvPicPr preferRelativeResize="0"/>
          <p:nvPr/>
        </p:nvPicPr>
        <p:blipFill>
          <a:blip r:embed="rId3">
            <a:alphaModFix/>
          </a:blip>
          <a:stretch>
            <a:fillRect/>
          </a:stretch>
        </p:blipFill>
        <p:spPr>
          <a:xfrm>
            <a:off x="6047300" y="315925"/>
            <a:ext cx="3048325" cy="2190100"/>
          </a:xfrm>
          <a:prstGeom prst="rect">
            <a:avLst/>
          </a:prstGeom>
          <a:noFill/>
          <a:ln>
            <a:noFill/>
          </a:ln>
        </p:spPr>
      </p:pic>
      <p:pic>
        <p:nvPicPr>
          <p:cNvPr id="260" name="Google Shape;260;p41"/>
          <p:cNvPicPr preferRelativeResize="0"/>
          <p:nvPr/>
        </p:nvPicPr>
        <p:blipFill>
          <a:blip r:embed="rId4">
            <a:alphaModFix/>
          </a:blip>
          <a:stretch>
            <a:fillRect/>
          </a:stretch>
        </p:blipFill>
        <p:spPr>
          <a:xfrm>
            <a:off x="4418975" y="2768438"/>
            <a:ext cx="3810000" cy="676275"/>
          </a:xfrm>
          <a:prstGeom prst="rect">
            <a:avLst/>
          </a:prstGeom>
          <a:noFill/>
          <a:ln>
            <a:noFill/>
          </a:ln>
        </p:spPr>
      </p:pic>
      <p:pic>
        <p:nvPicPr>
          <p:cNvPr id="261" name="Google Shape;261;p41"/>
          <p:cNvPicPr preferRelativeResize="0"/>
          <p:nvPr/>
        </p:nvPicPr>
        <p:blipFill>
          <a:blip r:embed="rId5">
            <a:alphaModFix/>
          </a:blip>
          <a:stretch>
            <a:fillRect/>
          </a:stretch>
        </p:blipFill>
        <p:spPr>
          <a:xfrm>
            <a:off x="4181875" y="3983447"/>
            <a:ext cx="4581525" cy="478075"/>
          </a:xfrm>
          <a:prstGeom prst="rect">
            <a:avLst/>
          </a:prstGeom>
          <a:noFill/>
          <a:ln>
            <a:noFill/>
          </a:ln>
        </p:spPr>
      </p:pic>
      <p:pic>
        <p:nvPicPr>
          <p:cNvPr id="262" name="Google Shape;262;p41"/>
          <p:cNvPicPr preferRelativeResize="0"/>
          <p:nvPr/>
        </p:nvPicPr>
        <p:blipFill>
          <a:blip r:embed="rId6">
            <a:alphaModFix/>
          </a:blip>
          <a:stretch>
            <a:fillRect/>
          </a:stretch>
        </p:blipFill>
        <p:spPr>
          <a:xfrm>
            <a:off x="3597750" y="3370763"/>
            <a:ext cx="4581525" cy="6762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2"/>
          <p:cNvSpPr txBox="1">
            <a:spLocks noGrp="1"/>
          </p:cNvSpPr>
          <p:nvPr>
            <p:ph type="title"/>
          </p:nvPr>
        </p:nvSpPr>
        <p:spPr>
          <a:xfrm>
            <a:off x="311700" y="73950"/>
            <a:ext cx="8520600" cy="55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Support Vector machine: </a:t>
            </a:r>
            <a:endParaRPr sz="3000">
              <a:latin typeface="Times New Roman"/>
              <a:ea typeface="Times New Roman"/>
              <a:cs typeface="Times New Roman"/>
              <a:sym typeface="Times New Roman"/>
            </a:endParaRPr>
          </a:p>
        </p:txBody>
      </p:sp>
      <p:sp>
        <p:nvSpPr>
          <p:cNvPr id="268" name="Google Shape;268;p42"/>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lgn="l" rtl="0">
              <a:spcBef>
                <a:spcPts val="900"/>
              </a:spcBef>
              <a:spcAft>
                <a:spcPts val="900"/>
              </a:spcAft>
              <a:buNone/>
            </a:pPr>
            <a:endParaRPr/>
          </a:p>
        </p:txBody>
      </p:sp>
      <p:pic>
        <p:nvPicPr>
          <p:cNvPr id="269" name="Google Shape;269;p42"/>
          <p:cNvPicPr preferRelativeResize="0"/>
          <p:nvPr/>
        </p:nvPicPr>
        <p:blipFill>
          <a:blip r:embed="rId3">
            <a:alphaModFix/>
          </a:blip>
          <a:stretch>
            <a:fillRect/>
          </a:stretch>
        </p:blipFill>
        <p:spPr>
          <a:xfrm>
            <a:off x="311700" y="1265325"/>
            <a:ext cx="5086501" cy="3081201"/>
          </a:xfrm>
          <a:prstGeom prst="rect">
            <a:avLst/>
          </a:prstGeom>
          <a:noFill/>
          <a:ln>
            <a:noFill/>
          </a:ln>
        </p:spPr>
      </p:pic>
      <p:pic>
        <p:nvPicPr>
          <p:cNvPr id="270" name="Google Shape;270;p42"/>
          <p:cNvPicPr preferRelativeResize="0"/>
          <p:nvPr/>
        </p:nvPicPr>
        <p:blipFill>
          <a:blip r:embed="rId4">
            <a:alphaModFix/>
          </a:blip>
          <a:stretch>
            <a:fillRect/>
          </a:stretch>
        </p:blipFill>
        <p:spPr>
          <a:xfrm>
            <a:off x="5250325" y="1363925"/>
            <a:ext cx="3532326" cy="3282874"/>
          </a:xfrm>
          <a:prstGeom prst="rect">
            <a:avLst/>
          </a:prstGeom>
          <a:noFill/>
          <a:ln>
            <a:noFill/>
          </a:ln>
        </p:spPr>
      </p:pic>
      <p:sp>
        <p:nvSpPr>
          <p:cNvPr id="271" name="Google Shape;271;p42"/>
          <p:cNvSpPr txBox="1"/>
          <p:nvPr/>
        </p:nvSpPr>
        <p:spPr>
          <a:xfrm>
            <a:off x="427250" y="723050"/>
            <a:ext cx="8355300" cy="40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pen Sans"/>
                <a:ea typeface="Open Sans"/>
                <a:cs typeface="Open Sans"/>
                <a:sym typeface="Open Sans"/>
              </a:rPr>
              <a:t>Training and testing data :                                                        Accuracy rate:</a:t>
            </a:r>
            <a:endParaRPr>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latin typeface="Times New Roman"/>
                <a:ea typeface="Times New Roman"/>
                <a:cs typeface="Times New Roman"/>
                <a:sym typeface="Times New Roman"/>
              </a:rPr>
              <a:t>Overview:</a:t>
            </a:r>
            <a:endParaRPr sz="4000">
              <a:latin typeface="Times New Roman"/>
              <a:ea typeface="Times New Roman"/>
              <a:cs typeface="Times New Roman"/>
              <a:sym typeface="Times New Roman"/>
            </a:endParaRPr>
          </a:p>
        </p:txBody>
      </p:sp>
      <p:sp>
        <p:nvSpPr>
          <p:cNvPr id="114" name="Google Shape;114;p26"/>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Project introduction</a:t>
            </a:r>
            <a:endParaRPr sz="2100">
              <a:latin typeface="Times New Roman"/>
              <a:ea typeface="Times New Roman"/>
              <a:cs typeface="Times New Roman"/>
              <a:sym typeface="Times New Roman"/>
            </a:endParaRPr>
          </a:p>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Project team</a:t>
            </a:r>
            <a:endParaRPr sz="2100">
              <a:latin typeface="Times New Roman"/>
              <a:ea typeface="Times New Roman"/>
              <a:cs typeface="Times New Roman"/>
              <a:sym typeface="Times New Roman"/>
            </a:endParaRPr>
          </a:p>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Training/ testing dataset, preprocessing</a:t>
            </a:r>
            <a:endParaRPr sz="2100">
              <a:latin typeface="Times New Roman"/>
              <a:ea typeface="Times New Roman"/>
              <a:cs typeface="Times New Roman"/>
              <a:sym typeface="Times New Roman"/>
            </a:endParaRPr>
          </a:p>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Machine Learning models </a:t>
            </a:r>
            <a:endParaRPr sz="2100">
              <a:latin typeface="Times New Roman"/>
              <a:ea typeface="Times New Roman"/>
              <a:cs typeface="Times New Roman"/>
              <a:sym typeface="Times New Roman"/>
            </a:endParaRPr>
          </a:p>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Experimental Results</a:t>
            </a:r>
            <a:endParaRPr sz="2100">
              <a:latin typeface="Times New Roman"/>
              <a:ea typeface="Times New Roman"/>
              <a:cs typeface="Times New Roman"/>
              <a:sym typeface="Times New Roman"/>
            </a:endParaRPr>
          </a:p>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Comparison of Experimental Results of Models</a:t>
            </a:r>
            <a:endParaRPr sz="21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3"/>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NDVI images:</a:t>
            </a:r>
            <a:endParaRPr sz="3000">
              <a:latin typeface="Times New Roman"/>
              <a:ea typeface="Times New Roman"/>
              <a:cs typeface="Times New Roman"/>
              <a:sym typeface="Times New Roman"/>
            </a:endParaRPr>
          </a:p>
        </p:txBody>
      </p:sp>
      <p:sp>
        <p:nvSpPr>
          <p:cNvPr id="277" name="Google Shape;277;p43"/>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78" name="Google Shape;278;p43"/>
          <p:cNvPicPr preferRelativeResize="0"/>
          <p:nvPr/>
        </p:nvPicPr>
        <p:blipFill>
          <a:blip r:embed="rId3">
            <a:alphaModFix/>
          </a:blip>
          <a:stretch>
            <a:fillRect/>
          </a:stretch>
        </p:blipFill>
        <p:spPr>
          <a:xfrm>
            <a:off x="311700" y="1225225"/>
            <a:ext cx="3711675" cy="3225650"/>
          </a:xfrm>
          <a:prstGeom prst="rect">
            <a:avLst/>
          </a:prstGeom>
          <a:noFill/>
          <a:ln>
            <a:noFill/>
          </a:ln>
        </p:spPr>
      </p:pic>
      <p:pic>
        <p:nvPicPr>
          <p:cNvPr id="279" name="Google Shape;279;p43"/>
          <p:cNvPicPr preferRelativeResize="0"/>
          <p:nvPr/>
        </p:nvPicPr>
        <p:blipFill>
          <a:blip r:embed="rId4">
            <a:alphaModFix/>
          </a:blip>
          <a:stretch>
            <a:fillRect/>
          </a:stretch>
        </p:blipFill>
        <p:spPr>
          <a:xfrm>
            <a:off x="4846675" y="1176954"/>
            <a:ext cx="3561400" cy="3111846"/>
          </a:xfrm>
          <a:prstGeom prst="rect">
            <a:avLst/>
          </a:prstGeom>
          <a:noFill/>
          <a:ln>
            <a:noFill/>
          </a:ln>
        </p:spPr>
      </p:pic>
      <p:sp>
        <p:nvSpPr>
          <p:cNvPr id="280" name="Google Shape;280;p43"/>
          <p:cNvSpPr txBox="1"/>
          <p:nvPr/>
        </p:nvSpPr>
        <p:spPr>
          <a:xfrm>
            <a:off x="119525" y="4579225"/>
            <a:ext cx="8655600" cy="31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                No Fire                                                                                                              Fire</a:t>
            </a: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4"/>
          <p:cNvSpPr txBox="1">
            <a:spLocks noGrp="1"/>
          </p:cNvSpPr>
          <p:nvPr>
            <p:ph type="title"/>
          </p:nvPr>
        </p:nvSpPr>
        <p:spPr>
          <a:xfrm>
            <a:off x="311700" y="315925"/>
            <a:ext cx="8520600" cy="6636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Clr>
                <a:schemeClr val="dk1"/>
              </a:buClr>
              <a:buSzPts val="1100"/>
              <a:buFont typeface="Arial"/>
              <a:buNone/>
            </a:pPr>
            <a:endParaRPr sz="3000">
              <a:solidFill>
                <a:srgbClr val="000000"/>
              </a:solidFill>
              <a:latin typeface="Times New Roman"/>
              <a:ea typeface="Times New Roman"/>
              <a:cs typeface="Times New Roman"/>
              <a:sym typeface="Times New Roman"/>
            </a:endParaRPr>
          </a:p>
          <a:p>
            <a:pPr marL="0" lvl="0" indent="0" algn="l" rtl="0">
              <a:lnSpc>
                <a:spcPct val="115000"/>
              </a:lnSpc>
              <a:spcBef>
                <a:spcPts val="1600"/>
              </a:spcBef>
              <a:spcAft>
                <a:spcPts val="1600"/>
              </a:spcAft>
              <a:buClr>
                <a:schemeClr val="dk1"/>
              </a:buClr>
              <a:buSzPts val="1100"/>
              <a:buFont typeface="Arial"/>
              <a:buNone/>
            </a:pPr>
            <a:r>
              <a:rPr lang="en" sz="3000">
                <a:solidFill>
                  <a:srgbClr val="000000"/>
                </a:solidFill>
                <a:latin typeface="Times New Roman"/>
                <a:ea typeface="Times New Roman"/>
                <a:cs typeface="Times New Roman"/>
                <a:sym typeface="Times New Roman"/>
              </a:rPr>
              <a:t>K-Nearest Neighbors (KNN):</a:t>
            </a:r>
            <a:endParaRPr sz="3000">
              <a:solidFill>
                <a:srgbClr val="000000"/>
              </a:solidFill>
              <a:latin typeface="Times New Roman"/>
              <a:ea typeface="Times New Roman"/>
              <a:cs typeface="Times New Roman"/>
              <a:sym typeface="Times New Roman"/>
            </a:endParaRPr>
          </a:p>
        </p:txBody>
      </p:sp>
      <p:sp>
        <p:nvSpPr>
          <p:cNvPr id="286" name="Google Shape;286;p44"/>
          <p:cNvSpPr txBox="1"/>
          <p:nvPr/>
        </p:nvSpPr>
        <p:spPr>
          <a:xfrm>
            <a:off x="410975" y="979525"/>
            <a:ext cx="5132700" cy="37713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a:buNone/>
            </a:pPr>
            <a:r>
              <a:rPr lang="en" sz="1800"/>
              <a:t>K-nearest neighbours is a supervised learning algorithm. It is based on minimum distance (Euclidean distance metric is used) from the query instance to the training samples to determine the k- nearest neighbours. After determining the k nearest neighbours, we take simple majority of these k nearest neighbours to do the prediction of the query instance. The experiment is carried out by varying the number of neighbours (K= 3, 5, 7)</a:t>
            </a:r>
            <a:endParaRPr sz="1800"/>
          </a:p>
          <a:p>
            <a:pPr marL="0" lvl="0" indent="0" algn="l" rtl="0">
              <a:spcBef>
                <a:spcPts val="1600"/>
              </a:spcBef>
              <a:spcAft>
                <a:spcPts val="0"/>
              </a:spcAft>
              <a:buNone/>
            </a:pPr>
            <a:endParaRPr>
              <a:latin typeface="Open Sans"/>
              <a:ea typeface="Open Sans"/>
              <a:cs typeface="Open Sans"/>
              <a:sym typeface="Open Sans"/>
            </a:endParaRPr>
          </a:p>
        </p:txBody>
      </p:sp>
      <p:pic>
        <p:nvPicPr>
          <p:cNvPr id="287" name="Google Shape;287;p44"/>
          <p:cNvPicPr preferRelativeResize="0"/>
          <p:nvPr/>
        </p:nvPicPr>
        <p:blipFill>
          <a:blip r:embed="rId3">
            <a:alphaModFix/>
          </a:blip>
          <a:stretch>
            <a:fillRect/>
          </a:stretch>
        </p:blipFill>
        <p:spPr>
          <a:xfrm>
            <a:off x="5799550" y="1379425"/>
            <a:ext cx="2881475" cy="23846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5"/>
          <p:cNvSpPr txBox="1">
            <a:spLocks noGrp="1"/>
          </p:cNvSpPr>
          <p:nvPr>
            <p:ph type="title"/>
          </p:nvPr>
        </p:nvSpPr>
        <p:spPr>
          <a:xfrm>
            <a:off x="387350" y="181800"/>
            <a:ext cx="7338900" cy="47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KNN Training and Testing Dataset</a:t>
            </a:r>
            <a:endParaRPr sz="3000">
              <a:latin typeface="Times New Roman"/>
              <a:ea typeface="Times New Roman"/>
              <a:cs typeface="Times New Roman"/>
              <a:sym typeface="Times New Roman"/>
            </a:endParaRPr>
          </a:p>
        </p:txBody>
      </p:sp>
      <p:sp>
        <p:nvSpPr>
          <p:cNvPr id="293" name="Google Shape;293;p45"/>
          <p:cNvSpPr txBox="1">
            <a:spLocks noGrp="1"/>
          </p:cNvSpPr>
          <p:nvPr>
            <p:ph type="body" idx="1"/>
          </p:nvPr>
        </p:nvSpPr>
        <p:spPr>
          <a:xfrm>
            <a:off x="387350" y="652500"/>
            <a:ext cx="1903800" cy="342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About Dataset:</a:t>
            </a:r>
            <a:endParaRPr sz="1400"/>
          </a:p>
        </p:txBody>
      </p:sp>
      <p:pic>
        <p:nvPicPr>
          <p:cNvPr id="294" name="Google Shape;294;p45"/>
          <p:cNvPicPr preferRelativeResize="0"/>
          <p:nvPr/>
        </p:nvPicPr>
        <p:blipFill>
          <a:blip r:embed="rId3">
            <a:alphaModFix/>
          </a:blip>
          <a:stretch>
            <a:fillRect/>
          </a:stretch>
        </p:blipFill>
        <p:spPr>
          <a:xfrm>
            <a:off x="4794175" y="3779550"/>
            <a:ext cx="4019875" cy="1145325"/>
          </a:xfrm>
          <a:prstGeom prst="rect">
            <a:avLst/>
          </a:prstGeom>
          <a:noFill/>
          <a:ln>
            <a:noFill/>
          </a:ln>
        </p:spPr>
      </p:pic>
      <p:sp>
        <p:nvSpPr>
          <p:cNvPr id="295" name="Google Shape;295;p45"/>
          <p:cNvSpPr txBox="1"/>
          <p:nvPr/>
        </p:nvSpPr>
        <p:spPr>
          <a:xfrm>
            <a:off x="5251925" y="652500"/>
            <a:ext cx="1903800" cy="34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pen Sans"/>
                <a:ea typeface="Open Sans"/>
                <a:cs typeface="Open Sans"/>
                <a:sym typeface="Open Sans"/>
              </a:rPr>
              <a:t>Histogram:</a:t>
            </a:r>
            <a:endParaRPr>
              <a:latin typeface="Open Sans"/>
              <a:ea typeface="Open Sans"/>
              <a:cs typeface="Open Sans"/>
              <a:sym typeface="Open Sans"/>
            </a:endParaRPr>
          </a:p>
        </p:txBody>
      </p:sp>
      <p:pic>
        <p:nvPicPr>
          <p:cNvPr id="296" name="Google Shape;296;p45"/>
          <p:cNvPicPr preferRelativeResize="0"/>
          <p:nvPr/>
        </p:nvPicPr>
        <p:blipFill>
          <a:blip r:embed="rId4">
            <a:alphaModFix/>
          </a:blip>
          <a:stretch>
            <a:fillRect/>
          </a:stretch>
        </p:blipFill>
        <p:spPr>
          <a:xfrm>
            <a:off x="4954800" y="1078950"/>
            <a:ext cx="4045022" cy="2371950"/>
          </a:xfrm>
          <a:prstGeom prst="rect">
            <a:avLst/>
          </a:prstGeom>
          <a:noFill/>
          <a:ln>
            <a:noFill/>
          </a:ln>
        </p:spPr>
      </p:pic>
      <p:sp>
        <p:nvSpPr>
          <p:cNvPr id="297" name="Google Shape;297;p45"/>
          <p:cNvSpPr txBox="1"/>
          <p:nvPr/>
        </p:nvSpPr>
        <p:spPr>
          <a:xfrm>
            <a:off x="4794175" y="3450900"/>
            <a:ext cx="6027000" cy="32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pen Sans"/>
                <a:ea typeface="Open Sans"/>
                <a:cs typeface="Open Sans"/>
                <a:sym typeface="Open Sans"/>
              </a:rPr>
              <a:t>Accuracy rate:</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pic>
        <p:nvPicPr>
          <p:cNvPr id="298" name="Google Shape;298;p45"/>
          <p:cNvPicPr preferRelativeResize="0"/>
          <p:nvPr/>
        </p:nvPicPr>
        <p:blipFill>
          <a:blip r:embed="rId5">
            <a:alphaModFix/>
          </a:blip>
          <a:stretch>
            <a:fillRect/>
          </a:stretch>
        </p:blipFill>
        <p:spPr>
          <a:xfrm>
            <a:off x="141600" y="995100"/>
            <a:ext cx="4576763" cy="2151000"/>
          </a:xfrm>
          <a:prstGeom prst="rect">
            <a:avLst/>
          </a:prstGeom>
          <a:noFill/>
          <a:ln>
            <a:noFill/>
          </a:ln>
        </p:spPr>
      </p:pic>
      <p:pic>
        <p:nvPicPr>
          <p:cNvPr id="299" name="Google Shape;299;p45"/>
          <p:cNvPicPr preferRelativeResize="0"/>
          <p:nvPr/>
        </p:nvPicPr>
        <p:blipFill>
          <a:blip r:embed="rId6">
            <a:alphaModFix/>
          </a:blip>
          <a:stretch>
            <a:fillRect/>
          </a:stretch>
        </p:blipFill>
        <p:spPr>
          <a:xfrm>
            <a:off x="152400" y="3105825"/>
            <a:ext cx="4419601" cy="18852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6"/>
          <p:cNvSpPr txBox="1">
            <a:spLocks noGrp="1"/>
          </p:cNvSpPr>
          <p:nvPr>
            <p:ph type="body" idx="1"/>
          </p:nvPr>
        </p:nvSpPr>
        <p:spPr>
          <a:xfrm>
            <a:off x="410975" y="759375"/>
            <a:ext cx="3103200" cy="581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300">
                <a:latin typeface="Arial"/>
                <a:ea typeface="Arial"/>
                <a:cs typeface="Arial"/>
                <a:sym typeface="Arial"/>
              </a:rPr>
              <a:t>Count of fire and no fire events. 1 represents fire and 0 represents no fire.</a:t>
            </a:r>
            <a:endParaRPr sz="1400"/>
          </a:p>
        </p:txBody>
      </p:sp>
      <p:pic>
        <p:nvPicPr>
          <p:cNvPr id="305" name="Google Shape;305;p46"/>
          <p:cNvPicPr preferRelativeResize="0"/>
          <p:nvPr/>
        </p:nvPicPr>
        <p:blipFill>
          <a:blip r:embed="rId3">
            <a:alphaModFix/>
          </a:blip>
          <a:stretch>
            <a:fillRect/>
          </a:stretch>
        </p:blipFill>
        <p:spPr>
          <a:xfrm>
            <a:off x="410963" y="1441213"/>
            <a:ext cx="3457575" cy="3324225"/>
          </a:xfrm>
          <a:prstGeom prst="rect">
            <a:avLst/>
          </a:prstGeom>
          <a:noFill/>
          <a:ln>
            <a:noFill/>
          </a:ln>
        </p:spPr>
      </p:pic>
      <p:pic>
        <p:nvPicPr>
          <p:cNvPr id="306" name="Google Shape;306;p46"/>
          <p:cNvPicPr preferRelativeResize="0"/>
          <p:nvPr/>
        </p:nvPicPr>
        <p:blipFill>
          <a:blip r:embed="rId4">
            <a:alphaModFix/>
          </a:blip>
          <a:stretch>
            <a:fillRect/>
          </a:stretch>
        </p:blipFill>
        <p:spPr>
          <a:xfrm>
            <a:off x="4279375" y="1441225"/>
            <a:ext cx="4624800" cy="3298418"/>
          </a:xfrm>
          <a:prstGeom prst="rect">
            <a:avLst/>
          </a:prstGeom>
          <a:noFill/>
          <a:ln>
            <a:noFill/>
          </a:ln>
        </p:spPr>
      </p:pic>
      <p:sp>
        <p:nvSpPr>
          <p:cNvPr id="307" name="Google Shape;307;p46"/>
          <p:cNvSpPr txBox="1"/>
          <p:nvPr/>
        </p:nvSpPr>
        <p:spPr>
          <a:xfrm>
            <a:off x="4333450" y="984375"/>
            <a:ext cx="1847700" cy="35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pen Sans"/>
                <a:ea typeface="Open Sans"/>
                <a:cs typeface="Open Sans"/>
                <a:sym typeface="Open Sans"/>
              </a:rPr>
              <a:t>Accuracy Rate:</a:t>
            </a:r>
            <a:endParaRPr>
              <a:latin typeface="Open Sans"/>
              <a:ea typeface="Open Sans"/>
              <a:cs typeface="Open Sans"/>
              <a:sym typeface="Open Sans"/>
            </a:endParaRPr>
          </a:p>
        </p:txBody>
      </p:sp>
      <p:sp>
        <p:nvSpPr>
          <p:cNvPr id="308" name="Google Shape;308;p46"/>
          <p:cNvSpPr txBox="1"/>
          <p:nvPr/>
        </p:nvSpPr>
        <p:spPr>
          <a:xfrm>
            <a:off x="337200" y="162125"/>
            <a:ext cx="8469600" cy="49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n" sz="3000">
                <a:solidFill>
                  <a:schemeClr val="dk1"/>
                </a:solidFill>
                <a:latin typeface="Times New Roman"/>
                <a:ea typeface="Times New Roman"/>
                <a:cs typeface="Times New Roman"/>
                <a:sym typeface="Times New Roman"/>
              </a:rPr>
              <a:t>Logistic Regression Testing and Training Dataset</a:t>
            </a:r>
            <a:endParaRPr sz="3000">
              <a:solidFill>
                <a:schemeClr val="dk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7"/>
          <p:cNvSpPr txBox="1">
            <a:spLocks noGrp="1"/>
          </p:cNvSpPr>
          <p:nvPr>
            <p:ph type="title"/>
          </p:nvPr>
        </p:nvSpPr>
        <p:spPr>
          <a:xfrm>
            <a:off x="311700" y="76550"/>
            <a:ext cx="8520600" cy="70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solidFill>
                  <a:srgbClr val="000000"/>
                </a:solidFill>
                <a:latin typeface="Times New Roman"/>
                <a:ea typeface="Times New Roman"/>
                <a:cs typeface="Times New Roman"/>
                <a:sym typeface="Times New Roman"/>
              </a:rPr>
              <a:t>Human Factors - </a:t>
            </a:r>
            <a:r>
              <a:rPr lang="en" sz="3000" i="1">
                <a:solidFill>
                  <a:srgbClr val="000000"/>
                </a:solidFill>
                <a:highlight>
                  <a:schemeClr val="lt1"/>
                </a:highlight>
                <a:latin typeface="Times New Roman"/>
                <a:ea typeface="Times New Roman"/>
                <a:cs typeface="Times New Roman"/>
                <a:sym typeface="Times New Roman"/>
              </a:rPr>
              <a:t>Training Data</a:t>
            </a:r>
            <a:endParaRPr sz="3000">
              <a:solidFill>
                <a:srgbClr val="000000"/>
              </a:solidFill>
              <a:latin typeface="Times New Roman"/>
              <a:ea typeface="Times New Roman"/>
              <a:cs typeface="Times New Roman"/>
              <a:sym typeface="Times New Roman"/>
            </a:endParaRPr>
          </a:p>
        </p:txBody>
      </p:sp>
      <p:sp>
        <p:nvSpPr>
          <p:cNvPr id="314" name="Google Shape;314;p47"/>
          <p:cNvSpPr txBox="1">
            <a:spLocks noGrp="1"/>
          </p:cNvSpPr>
          <p:nvPr>
            <p:ph type="body" idx="1"/>
          </p:nvPr>
        </p:nvSpPr>
        <p:spPr>
          <a:xfrm>
            <a:off x="183975" y="1851350"/>
            <a:ext cx="3954000" cy="13164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None/>
            </a:pPr>
            <a:r>
              <a:rPr lang="en" sz="1400" b="1" i="1">
                <a:solidFill>
                  <a:srgbClr val="2D3B45"/>
                </a:solidFill>
                <a:highlight>
                  <a:schemeClr val="lt1"/>
                </a:highlight>
                <a:latin typeface="Times New Roman"/>
                <a:ea typeface="Times New Roman"/>
                <a:cs typeface="Times New Roman"/>
                <a:sym typeface="Times New Roman"/>
              </a:rPr>
              <a:t>Cleaning &amp; Preprocessing:</a:t>
            </a:r>
            <a:endParaRPr sz="1400">
              <a:solidFill>
                <a:srgbClr val="2D3B45"/>
              </a:solidFill>
              <a:highlight>
                <a:srgbClr val="FFFFFF"/>
              </a:highlight>
              <a:latin typeface="Times New Roman"/>
              <a:ea typeface="Times New Roman"/>
              <a:cs typeface="Times New Roman"/>
              <a:sym typeface="Times New Roman"/>
            </a:endParaRPr>
          </a:p>
          <a:p>
            <a:pPr marL="457200" lvl="0" indent="-317500" algn="l" rtl="0">
              <a:spcBef>
                <a:spcPts val="900"/>
              </a:spcBef>
              <a:spcAft>
                <a:spcPts val="0"/>
              </a:spcAft>
              <a:buClr>
                <a:srgbClr val="2D3B45"/>
              </a:buClr>
              <a:buSzPts val="1400"/>
              <a:buFont typeface="Times New Roman"/>
              <a:buChar char="●"/>
            </a:pPr>
            <a:r>
              <a:rPr lang="en" sz="1400">
                <a:solidFill>
                  <a:srgbClr val="2D3B45"/>
                </a:solidFill>
                <a:highlight>
                  <a:srgbClr val="FFFFFF"/>
                </a:highlight>
                <a:latin typeface="Times New Roman"/>
                <a:ea typeface="Times New Roman"/>
                <a:cs typeface="Times New Roman"/>
                <a:sym typeface="Times New Roman"/>
              </a:rPr>
              <a:t>Drop null values &amp; unwanted features</a:t>
            </a:r>
            <a:endParaRPr sz="1400">
              <a:solidFill>
                <a:srgbClr val="2D3B45"/>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Clr>
                <a:srgbClr val="2D3B45"/>
              </a:buClr>
              <a:buSzPts val="1400"/>
              <a:buFont typeface="Times New Roman"/>
              <a:buChar char="●"/>
            </a:pPr>
            <a:r>
              <a:rPr lang="en" sz="1400">
                <a:solidFill>
                  <a:srgbClr val="2D3B45"/>
                </a:solidFill>
                <a:highlight>
                  <a:srgbClr val="FFFFFF"/>
                </a:highlight>
                <a:latin typeface="Times New Roman"/>
                <a:ea typeface="Times New Roman"/>
                <a:cs typeface="Times New Roman"/>
                <a:sym typeface="Times New Roman"/>
              </a:rPr>
              <a:t>Normalization</a:t>
            </a:r>
            <a:endParaRPr sz="1400">
              <a:solidFill>
                <a:srgbClr val="2D3B45"/>
              </a:solidFill>
              <a:highlight>
                <a:srgbClr val="FFFFFF"/>
              </a:highlight>
              <a:latin typeface="Times New Roman"/>
              <a:ea typeface="Times New Roman"/>
              <a:cs typeface="Times New Roman"/>
              <a:sym typeface="Times New Roman"/>
            </a:endParaRPr>
          </a:p>
          <a:p>
            <a:pPr marL="0" lvl="0" indent="0" algn="l" rtl="0">
              <a:spcBef>
                <a:spcPts val="900"/>
              </a:spcBef>
              <a:spcAft>
                <a:spcPts val="0"/>
              </a:spcAft>
              <a:buNone/>
            </a:pPr>
            <a:endParaRPr sz="1200">
              <a:solidFill>
                <a:srgbClr val="2D3B45"/>
              </a:solidFill>
              <a:highlight>
                <a:srgbClr val="FFFFFF"/>
              </a:highlight>
            </a:endParaRPr>
          </a:p>
          <a:p>
            <a:pPr marL="0" lvl="0" indent="0" algn="l" rtl="0">
              <a:spcBef>
                <a:spcPts val="900"/>
              </a:spcBef>
              <a:spcAft>
                <a:spcPts val="0"/>
              </a:spcAft>
              <a:buNone/>
            </a:pPr>
            <a:endParaRPr sz="1200">
              <a:solidFill>
                <a:srgbClr val="2D3B45"/>
              </a:solidFill>
              <a:highlight>
                <a:srgbClr val="FFFFFF"/>
              </a:highlight>
            </a:endParaRPr>
          </a:p>
          <a:p>
            <a:pPr marL="0" lvl="0" indent="0" algn="l" rtl="0">
              <a:spcBef>
                <a:spcPts val="900"/>
              </a:spcBef>
              <a:spcAft>
                <a:spcPts val="1600"/>
              </a:spcAft>
              <a:buNone/>
            </a:pPr>
            <a:endParaRPr/>
          </a:p>
        </p:txBody>
      </p:sp>
      <p:sp>
        <p:nvSpPr>
          <p:cNvPr id="315" name="Google Shape;315;p47"/>
          <p:cNvSpPr txBox="1"/>
          <p:nvPr/>
        </p:nvSpPr>
        <p:spPr>
          <a:xfrm>
            <a:off x="183975" y="3110700"/>
            <a:ext cx="4388100" cy="1895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900"/>
              </a:spcBef>
              <a:spcAft>
                <a:spcPts val="0"/>
              </a:spcAft>
              <a:buNone/>
            </a:pPr>
            <a:r>
              <a:rPr lang="en" b="1" i="1">
                <a:solidFill>
                  <a:srgbClr val="2D3B45"/>
                </a:solidFill>
                <a:highlight>
                  <a:schemeClr val="lt1"/>
                </a:highlight>
                <a:latin typeface="Times New Roman"/>
                <a:ea typeface="Times New Roman"/>
                <a:cs typeface="Times New Roman"/>
                <a:sym typeface="Times New Roman"/>
              </a:rPr>
              <a:t>Dataset</a:t>
            </a:r>
            <a:endParaRPr b="1" i="1">
              <a:solidFill>
                <a:srgbClr val="2D3B45"/>
              </a:solidFill>
              <a:highlight>
                <a:schemeClr val="lt1"/>
              </a:highlight>
              <a:latin typeface="Times New Roman"/>
              <a:ea typeface="Times New Roman"/>
              <a:cs typeface="Times New Roman"/>
              <a:sym typeface="Times New Roman"/>
            </a:endParaRPr>
          </a:p>
          <a:p>
            <a:pPr marL="457200" lvl="0" indent="-317500" algn="l" rtl="0">
              <a:lnSpc>
                <a:spcPct val="115000"/>
              </a:lnSpc>
              <a:spcBef>
                <a:spcPts val="900"/>
              </a:spcBef>
              <a:spcAft>
                <a:spcPts val="0"/>
              </a:spcAft>
              <a:buClr>
                <a:srgbClr val="2D3B45"/>
              </a:buClr>
              <a:buSzPts val="1400"/>
              <a:buFont typeface="Times New Roman"/>
              <a:buChar char="●"/>
            </a:pPr>
            <a:r>
              <a:rPr lang="en" b="1">
                <a:solidFill>
                  <a:srgbClr val="2D3B45"/>
                </a:solidFill>
                <a:highlight>
                  <a:schemeClr val="lt1"/>
                </a:highlight>
                <a:latin typeface="Times New Roman"/>
                <a:ea typeface="Times New Roman"/>
                <a:cs typeface="Times New Roman"/>
                <a:sym typeface="Times New Roman"/>
              </a:rPr>
              <a:t>Features</a:t>
            </a:r>
            <a:r>
              <a:rPr lang="en">
                <a:solidFill>
                  <a:srgbClr val="2D3B45"/>
                </a:solidFill>
                <a:highlight>
                  <a:schemeClr val="lt1"/>
                </a:highlight>
                <a:latin typeface="Times New Roman"/>
                <a:ea typeface="Times New Roman"/>
                <a:cs typeface="Times New Roman"/>
                <a:sym typeface="Times New Roman"/>
              </a:rPr>
              <a:t>:Latitude, Longitude,Highway line mile, Railway line mile,Powerline line mile, Structures density</a:t>
            </a:r>
            <a:endParaRPr>
              <a:solidFill>
                <a:srgbClr val="2D3B45"/>
              </a:solidFill>
              <a:highlight>
                <a:schemeClr val="lt1"/>
              </a:highlight>
              <a:latin typeface="Times New Roman"/>
              <a:ea typeface="Times New Roman"/>
              <a:cs typeface="Times New Roman"/>
              <a:sym typeface="Times New Roman"/>
            </a:endParaRPr>
          </a:p>
          <a:p>
            <a:pPr marL="457200" lvl="0" indent="-317500" algn="l" rtl="0">
              <a:lnSpc>
                <a:spcPct val="115000"/>
              </a:lnSpc>
              <a:spcBef>
                <a:spcPts val="0"/>
              </a:spcBef>
              <a:spcAft>
                <a:spcPts val="0"/>
              </a:spcAft>
              <a:buClr>
                <a:srgbClr val="2D3B45"/>
              </a:buClr>
              <a:buSzPts val="1400"/>
              <a:buFont typeface="Times New Roman"/>
              <a:buChar char="●"/>
            </a:pPr>
            <a:r>
              <a:rPr lang="en" b="1">
                <a:solidFill>
                  <a:srgbClr val="2D3B45"/>
                </a:solidFill>
                <a:highlight>
                  <a:schemeClr val="lt1"/>
                </a:highlight>
                <a:latin typeface="Times New Roman"/>
                <a:ea typeface="Times New Roman"/>
                <a:cs typeface="Times New Roman"/>
                <a:sym typeface="Times New Roman"/>
              </a:rPr>
              <a:t>Data size: </a:t>
            </a:r>
            <a:r>
              <a:rPr lang="en">
                <a:solidFill>
                  <a:srgbClr val="2D3B45"/>
                </a:solidFill>
                <a:highlight>
                  <a:schemeClr val="lt1"/>
                </a:highlight>
                <a:latin typeface="Times New Roman"/>
                <a:ea typeface="Times New Roman"/>
                <a:cs typeface="Times New Roman"/>
                <a:sym typeface="Times New Roman"/>
              </a:rPr>
              <a:t>1414 records</a:t>
            </a:r>
            <a:endParaRPr>
              <a:solidFill>
                <a:srgbClr val="2D3B45"/>
              </a:solidFill>
              <a:highlight>
                <a:schemeClr val="lt1"/>
              </a:highlight>
              <a:latin typeface="Times New Roman"/>
              <a:ea typeface="Times New Roman"/>
              <a:cs typeface="Times New Roman"/>
              <a:sym typeface="Times New Roman"/>
            </a:endParaRPr>
          </a:p>
          <a:p>
            <a:pPr marL="457200" lvl="0" indent="-317500" algn="l" rtl="0">
              <a:lnSpc>
                <a:spcPct val="115000"/>
              </a:lnSpc>
              <a:spcBef>
                <a:spcPts val="0"/>
              </a:spcBef>
              <a:spcAft>
                <a:spcPts val="0"/>
              </a:spcAft>
              <a:buClr>
                <a:srgbClr val="2D3B45"/>
              </a:buClr>
              <a:buSzPts val="1400"/>
              <a:buFont typeface="Times New Roman"/>
              <a:buChar char="●"/>
            </a:pPr>
            <a:r>
              <a:rPr lang="en" b="1">
                <a:solidFill>
                  <a:srgbClr val="2D3B45"/>
                </a:solidFill>
                <a:highlight>
                  <a:schemeClr val="lt1"/>
                </a:highlight>
                <a:latin typeface="Times New Roman"/>
                <a:ea typeface="Times New Roman"/>
                <a:cs typeface="Times New Roman"/>
                <a:sym typeface="Times New Roman"/>
              </a:rPr>
              <a:t>Fire: 229 , No fire: 1186</a:t>
            </a:r>
            <a:endParaRPr b="1">
              <a:solidFill>
                <a:srgbClr val="2D3B45"/>
              </a:solidFill>
              <a:highlight>
                <a:schemeClr val="lt1"/>
              </a:highlight>
              <a:latin typeface="Times New Roman"/>
              <a:ea typeface="Times New Roman"/>
              <a:cs typeface="Times New Roman"/>
              <a:sym typeface="Times New Roman"/>
            </a:endParaRPr>
          </a:p>
        </p:txBody>
      </p:sp>
      <p:pic>
        <p:nvPicPr>
          <p:cNvPr id="316" name="Google Shape;316;p47"/>
          <p:cNvPicPr preferRelativeResize="0"/>
          <p:nvPr/>
        </p:nvPicPr>
        <p:blipFill>
          <a:blip r:embed="rId3">
            <a:alphaModFix/>
          </a:blip>
          <a:stretch>
            <a:fillRect/>
          </a:stretch>
        </p:blipFill>
        <p:spPr>
          <a:xfrm>
            <a:off x="4765850" y="2822100"/>
            <a:ext cx="4127700" cy="2036100"/>
          </a:xfrm>
          <a:prstGeom prst="rect">
            <a:avLst/>
          </a:prstGeom>
          <a:noFill/>
          <a:ln>
            <a:noFill/>
          </a:ln>
        </p:spPr>
      </p:pic>
      <p:pic>
        <p:nvPicPr>
          <p:cNvPr id="317" name="Google Shape;317;p47"/>
          <p:cNvPicPr preferRelativeResize="0"/>
          <p:nvPr/>
        </p:nvPicPr>
        <p:blipFill>
          <a:blip r:embed="rId4">
            <a:alphaModFix/>
          </a:blip>
          <a:stretch>
            <a:fillRect/>
          </a:stretch>
        </p:blipFill>
        <p:spPr>
          <a:xfrm>
            <a:off x="4883275" y="688850"/>
            <a:ext cx="3828101" cy="2036099"/>
          </a:xfrm>
          <a:prstGeom prst="rect">
            <a:avLst/>
          </a:prstGeom>
          <a:noFill/>
          <a:ln>
            <a:noFill/>
          </a:ln>
        </p:spPr>
      </p:pic>
      <p:sp>
        <p:nvSpPr>
          <p:cNvPr id="318" name="Google Shape;318;p47"/>
          <p:cNvSpPr txBox="1">
            <a:spLocks noGrp="1"/>
          </p:cNvSpPr>
          <p:nvPr>
            <p:ph type="body" idx="1"/>
          </p:nvPr>
        </p:nvSpPr>
        <p:spPr>
          <a:xfrm>
            <a:off x="183975" y="688850"/>
            <a:ext cx="4388100" cy="11625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None/>
            </a:pPr>
            <a:r>
              <a:rPr lang="en" sz="1400" b="1" i="1">
                <a:solidFill>
                  <a:srgbClr val="2D3B45"/>
                </a:solidFill>
                <a:highlight>
                  <a:schemeClr val="lt1"/>
                </a:highlight>
                <a:latin typeface="Times New Roman"/>
                <a:ea typeface="Times New Roman"/>
                <a:cs typeface="Times New Roman"/>
                <a:sym typeface="Times New Roman"/>
              </a:rPr>
              <a:t>Data source:</a:t>
            </a:r>
            <a:endParaRPr sz="1400">
              <a:solidFill>
                <a:srgbClr val="2D3B45"/>
              </a:solidFill>
              <a:highlight>
                <a:srgbClr val="FFFFFF"/>
              </a:highlight>
              <a:latin typeface="Times New Roman"/>
              <a:ea typeface="Times New Roman"/>
              <a:cs typeface="Times New Roman"/>
              <a:sym typeface="Times New Roman"/>
            </a:endParaRPr>
          </a:p>
          <a:p>
            <a:pPr marL="457200" lvl="0" indent="-317500" algn="l" rtl="0">
              <a:spcBef>
                <a:spcPts val="900"/>
              </a:spcBef>
              <a:spcAft>
                <a:spcPts val="0"/>
              </a:spcAft>
              <a:buClr>
                <a:srgbClr val="2D3B45"/>
              </a:buClr>
              <a:buSzPts val="1400"/>
              <a:buFont typeface="Times New Roman"/>
              <a:buChar char="●"/>
            </a:pPr>
            <a:r>
              <a:rPr lang="en" sz="1400">
                <a:solidFill>
                  <a:srgbClr val="2D3B45"/>
                </a:solidFill>
                <a:highlight>
                  <a:srgbClr val="FFFFFF"/>
                </a:highlight>
                <a:latin typeface="Times New Roman"/>
                <a:ea typeface="Times New Roman"/>
                <a:cs typeface="Times New Roman"/>
                <a:sym typeface="Times New Roman"/>
              </a:rPr>
              <a:t>Shapefiles for highway,powerline,railroad, structures were mapped into a grid of 2kmx 2km on Qgis tool</a:t>
            </a:r>
            <a:endParaRPr sz="1400">
              <a:solidFill>
                <a:srgbClr val="2D3B45"/>
              </a:solidFill>
              <a:highlight>
                <a:srgbClr val="FFFFFF"/>
              </a:highlight>
              <a:latin typeface="Times New Roman"/>
              <a:ea typeface="Times New Roman"/>
              <a:cs typeface="Times New Roman"/>
              <a:sym typeface="Times New Roman"/>
            </a:endParaRPr>
          </a:p>
          <a:p>
            <a:pPr marL="457200" lvl="0" indent="0" algn="l" rtl="0">
              <a:spcBef>
                <a:spcPts val="900"/>
              </a:spcBef>
              <a:spcAft>
                <a:spcPts val="0"/>
              </a:spcAft>
              <a:buNone/>
            </a:pPr>
            <a:endParaRPr sz="1400">
              <a:solidFill>
                <a:srgbClr val="2D3B45"/>
              </a:solidFill>
              <a:highlight>
                <a:srgbClr val="FFFFFF"/>
              </a:highlight>
              <a:latin typeface="Times New Roman"/>
              <a:ea typeface="Times New Roman"/>
              <a:cs typeface="Times New Roman"/>
              <a:sym typeface="Times New Roman"/>
            </a:endParaRPr>
          </a:p>
          <a:p>
            <a:pPr marL="0" lvl="0" indent="0" algn="l" rtl="0">
              <a:spcBef>
                <a:spcPts val="900"/>
              </a:spcBef>
              <a:spcAft>
                <a:spcPts val="0"/>
              </a:spcAft>
              <a:buNone/>
            </a:pPr>
            <a:endParaRPr sz="1200">
              <a:solidFill>
                <a:srgbClr val="2D3B45"/>
              </a:solidFill>
              <a:highlight>
                <a:srgbClr val="FFFFFF"/>
              </a:highlight>
            </a:endParaRPr>
          </a:p>
          <a:p>
            <a:pPr marL="0" lvl="0" indent="0" algn="l" rtl="0">
              <a:spcBef>
                <a:spcPts val="900"/>
              </a:spcBef>
              <a:spcAft>
                <a:spcPts val="160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8"/>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Human Factors - </a:t>
            </a:r>
            <a:r>
              <a:rPr lang="en" sz="3000" i="1">
                <a:solidFill>
                  <a:srgbClr val="000000"/>
                </a:solidFill>
                <a:highlight>
                  <a:schemeClr val="lt1"/>
                </a:highlight>
                <a:latin typeface="Times New Roman"/>
                <a:ea typeface="Times New Roman"/>
                <a:cs typeface="Times New Roman"/>
                <a:sym typeface="Times New Roman"/>
              </a:rPr>
              <a:t>Sample </a:t>
            </a:r>
            <a:r>
              <a:rPr lang="en" sz="3000" i="1">
                <a:solidFill>
                  <a:srgbClr val="2D3B45"/>
                </a:solidFill>
                <a:highlight>
                  <a:schemeClr val="lt1"/>
                </a:highlight>
                <a:latin typeface="Times New Roman"/>
                <a:ea typeface="Times New Roman"/>
                <a:cs typeface="Times New Roman"/>
                <a:sym typeface="Times New Roman"/>
              </a:rPr>
              <a:t>Data</a:t>
            </a:r>
            <a:endParaRPr sz="3000" i="1">
              <a:latin typeface="Times New Roman"/>
              <a:ea typeface="Times New Roman"/>
              <a:cs typeface="Times New Roman"/>
              <a:sym typeface="Times New Roman"/>
            </a:endParaRPr>
          </a:p>
        </p:txBody>
      </p:sp>
      <p:sp>
        <p:nvSpPr>
          <p:cNvPr id="324" name="Google Shape;324;p48"/>
          <p:cNvSpPr txBox="1">
            <a:spLocks noGrp="1"/>
          </p:cNvSpPr>
          <p:nvPr>
            <p:ph type="body" idx="1"/>
          </p:nvPr>
        </p:nvSpPr>
        <p:spPr>
          <a:xfrm>
            <a:off x="311700" y="810450"/>
            <a:ext cx="8520600" cy="37995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None/>
            </a:pPr>
            <a:endParaRPr b="1" i="1">
              <a:solidFill>
                <a:srgbClr val="2D3B45"/>
              </a:solidFill>
              <a:highlight>
                <a:srgbClr val="FFFFFF"/>
              </a:highlight>
              <a:latin typeface="Times New Roman"/>
              <a:ea typeface="Times New Roman"/>
              <a:cs typeface="Times New Roman"/>
              <a:sym typeface="Times New Roman"/>
            </a:endParaRPr>
          </a:p>
          <a:p>
            <a:pPr marL="0" lvl="0" indent="0" algn="l" rtl="0">
              <a:spcBef>
                <a:spcPts val="900"/>
              </a:spcBef>
              <a:spcAft>
                <a:spcPts val="0"/>
              </a:spcAft>
              <a:buNone/>
            </a:pPr>
            <a:endParaRPr b="1" i="1">
              <a:solidFill>
                <a:srgbClr val="2D3B45"/>
              </a:solidFill>
              <a:highlight>
                <a:srgbClr val="FFFFFF"/>
              </a:highlight>
              <a:latin typeface="Times New Roman"/>
              <a:ea typeface="Times New Roman"/>
              <a:cs typeface="Times New Roman"/>
              <a:sym typeface="Times New Roman"/>
            </a:endParaRPr>
          </a:p>
          <a:p>
            <a:pPr marL="0" lvl="0" indent="0" algn="l" rtl="0">
              <a:spcBef>
                <a:spcPts val="900"/>
              </a:spcBef>
              <a:spcAft>
                <a:spcPts val="0"/>
              </a:spcAft>
              <a:buNone/>
            </a:pPr>
            <a:endParaRPr b="1" i="1">
              <a:solidFill>
                <a:srgbClr val="2D3B45"/>
              </a:solidFill>
              <a:highlight>
                <a:srgbClr val="FFFFFF"/>
              </a:highlight>
              <a:latin typeface="Times New Roman"/>
              <a:ea typeface="Times New Roman"/>
              <a:cs typeface="Times New Roman"/>
              <a:sym typeface="Times New Roman"/>
            </a:endParaRPr>
          </a:p>
          <a:p>
            <a:pPr marL="0" lvl="0" indent="0" algn="l" rtl="0">
              <a:spcBef>
                <a:spcPts val="900"/>
              </a:spcBef>
              <a:spcAft>
                <a:spcPts val="1600"/>
              </a:spcAft>
              <a:buNone/>
            </a:pPr>
            <a:endParaRPr/>
          </a:p>
        </p:txBody>
      </p:sp>
      <p:pic>
        <p:nvPicPr>
          <p:cNvPr id="325" name="Google Shape;325;p48"/>
          <p:cNvPicPr preferRelativeResize="0"/>
          <p:nvPr/>
        </p:nvPicPr>
        <p:blipFill>
          <a:blip r:embed="rId3">
            <a:alphaModFix/>
          </a:blip>
          <a:stretch>
            <a:fillRect/>
          </a:stretch>
        </p:blipFill>
        <p:spPr>
          <a:xfrm>
            <a:off x="311700" y="1147225"/>
            <a:ext cx="8597576" cy="33337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49"/>
          <p:cNvSpPr txBox="1">
            <a:spLocks noGrp="1"/>
          </p:cNvSpPr>
          <p:nvPr>
            <p:ph type="title"/>
          </p:nvPr>
        </p:nvSpPr>
        <p:spPr>
          <a:xfrm>
            <a:off x="250450" y="17817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solidFill>
                  <a:srgbClr val="000000"/>
                </a:solidFill>
                <a:latin typeface="Times New Roman"/>
                <a:ea typeface="Times New Roman"/>
                <a:cs typeface="Times New Roman"/>
                <a:sym typeface="Times New Roman"/>
              </a:rPr>
              <a:t>Human Factors - </a:t>
            </a:r>
            <a:r>
              <a:rPr lang="en" sz="3000" i="1">
                <a:solidFill>
                  <a:srgbClr val="000000"/>
                </a:solidFill>
                <a:highlight>
                  <a:schemeClr val="lt1"/>
                </a:highlight>
                <a:latin typeface="Times New Roman"/>
                <a:ea typeface="Times New Roman"/>
                <a:cs typeface="Times New Roman"/>
                <a:sym typeface="Times New Roman"/>
              </a:rPr>
              <a:t>Logistic regression</a:t>
            </a:r>
            <a:endParaRPr sz="3000" i="1">
              <a:solidFill>
                <a:srgbClr val="000000"/>
              </a:solidFill>
              <a:latin typeface="Times New Roman"/>
              <a:ea typeface="Times New Roman"/>
              <a:cs typeface="Times New Roman"/>
              <a:sym typeface="Times New Roman"/>
            </a:endParaRPr>
          </a:p>
        </p:txBody>
      </p:sp>
      <p:sp>
        <p:nvSpPr>
          <p:cNvPr id="331" name="Google Shape;331;p49"/>
          <p:cNvSpPr txBox="1">
            <a:spLocks noGrp="1"/>
          </p:cNvSpPr>
          <p:nvPr>
            <p:ph type="body" idx="1"/>
          </p:nvPr>
        </p:nvSpPr>
        <p:spPr>
          <a:xfrm>
            <a:off x="311700" y="918475"/>
            <a:ext cx="4127700" cy="36609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None/>
            </a:pPr>
            <a:r>
              <a:rPr lang="en" sz="1400" b="1">
                <a:solidFill>
                  <a:srgbClr val="2D3B45"/>
                </a:solidFill>
                <a:highlight>
                  <a:srgbClr val="FFFFFF"/>
                </a:highlight>
                <a:latin typeface="Times New Roman"/>
                <a:ea typeface="Times New Roman"/>
                <a:cs typeface="Times New Roman"/>
                <a:sym typeface="Times New Roman"/>
              </a:rPr>
              <a:t>Logistic regression:</a:t>
            </a:r>
            <a:r>
              <a:rPr lang="en" sz="1400">
                <a:solidFill>
                  <a:srgbClr val="2D3B45"/>
                </a:solidFill>
                <a:highlight>
                  <a:srgbClr val="FFFFFF"/>
                </a:highlight>
                <a:latin typeface="Times New Roman"/>
                <a:ea typeface="Times New Roman"/>
                <a:cs typeface="Times New Roman"/>
                <a:sym typeface="Times New Roman"/>
              </a:rPr>
              <a:t> is</a:t>
            </a:r>
            <a:r>
              <a:rPr lang="en" sz="1400" b="1">
                <a:solidFill>
                  <a:srgbClr val="2D3B45"/>
                </a:solidFill>
                <a:highlight>
                  <a:srgbClr val="FFFFFF"/>
                </a:highlight>
                <a:latin typeface="Times New Roman"/>
                <a:ea typeface="Times New Roman"/>
                <a:cs typeface="Times New Roman"/>
                <a:sym typeface="Times New Roman"/>
              </a:rPr>
              <a:t> </a:t>
            </a:r>
            <a:r>
              <a:rPr lang="en" sz="1400">
                <a:solidFill>
                  <a:srgbClr val="2D3B45"/>
                </a:solidFill>
                <a:highlight>
                  <a:srgbClr val="FFFFFF"/>
                </a:highlight>
                <a:latin typeface="Arial"/>
                <a:ea typeface="Arial"/>
                <a:cs typeface="Arial"/>
                <a:sym typeface="Arial"/>
              </a:rPr>
              <a:t>a classification algorithm used to predict the probability of a dependent  target variable, which is binary in nature and there would be only two possible classes.</a:t>
            </a:r>
            <a:endParaRPr sz="1400">
              <a:solidFill>
                <a:srgbClr val="2D3B45"/>
              </a:solidFill>
              <a:highlight>
                <a:srgbClr val="FFFFFF"/>
              </a:highlight>
              <a:latin typeface="Times New Roman"/>
              <a:ea typeface="Times New Roman"/>
              <a:cs typeface="Times New Roman"/>
              <a:sym typeface="Times New Roman"/>
            </a:endParaRPr>
          </a:p>
          <a:p>
            <a:pPr marL="0" lvl="0" indent="0" algn="l" rtl="0">
              <a:spcBef>
                <a:spcPts val="900"/>
              </a:spcBef>
              <a:spcAft>
                <a:spcPts val="0"/>
              </a:spcAft>
              <a:buNone/>
            </a:pPr>
            <a:r>
              <a:rPr lang="en" sz="1400" b="1">
                <a:solidFill>
                  <a:srgbClr val="2D3B45"/>
                </a:solidFill>
                <a:highlight>
                  <a:srgbClr val="FFFFFF"/>
                </a:highlight>
                <a:latin typeface="Times New Roman"/>
                <a:ea typeface="Times New Roman"/>
                <a:cs typeface="Times New Roman"/>
                <a:sym typeface="Times New Roman"/>
              </a:rPr>
              <a:t>Justification</a:t>
            </a:r>
            <a:r>
              <a:rPr lang="en" sz="1400">
                <a:solidFill>
                  <a:srgbClr val="2D3B45"/>
                </a:solidFill>
                <a:highlight>
                  <a:srgbClr val="FFFFFF"/>
                </a:highlight>
                <a:latin typeface="Times New Roman"/>
                <a:ea typeface="Times New Roman"/>
                <a:cs typeface="Times New Roman"/>
                <a:sym typeface="Times New Roman"/>
              </a:rPr>
              <a:t>: The goal of this project is to predict fire (1) or no fire (0). </a:t>
            </a:r>
            <a:r>
              <a:rPr lang="en" sz="1400">
                <a:solidFill>
                  <a:srgbClr val="2D3B45"/>
                </a:solidFill>
                <a:highlight>
                  <a:srgbClr val="FEFDFA"/>
                </a:highlight>
                <a:latin typeface="Arial"/>
                <a:ea typeface="Arial"/>
                <a:cs typeface="Arial"/>
                <a:sym typeface="Arial"/>
              </a:rPr>
              <a:t> </a:t>
            </a:r>
            <a:r>
              <a:rPr lang="en" sz="1400">
                <a:solidFill>
                  <a:srgbClr val="2D3B45"/>
                </a:solidFill>
                <a:highlight>
                  <a:srgbClr val="FEFDFA"/>
                </a:highlight>
                <a:latin typeface="Times New Roman"/>
                <a:ea typeface="Times New Roman"/>
                <a:cs typeface="Times New Roman"/>
                <a:sym typeface="Times New Roman"/>
              </a:rPr>
              <a:t>Logistic Regression performs well when the dataset is linearly separable and its  easier to implement, interpret and very efficient to train. </a:t>
            </a:r>
            <a:endParaRPr sz="1400">
              <a:solidFill>
                <a:srgbClr val="2D3B45"/>
              </a:solidFill>
              <a:highlight>
                <a:srgbClr val="FFFFFF"/>
              </a:highlight>
              <a:latin typeface="Times New Roman"/>
              <a:ea typeface="Times New Roman"/>
              <a:cs typeface="Times New Roman"/>
              <a:sym typeface="Times New Roman"/>
            </a:endParaRPr>
          </a:p>
          <a:p>
            <a:pPr marL="0" lvl="0" indent="0" algn="l" rtl="0">
              <a:spcBef>
                <a:spcPts val="900"/>
              </a:spcBef>
              <a:spcAft>
                <a:spcPts val="0"/>
              </a:spcAft>
              <a:buNone/>
            </a:pPr>
            <a:endParaRPr sz="1400">
              <a:solidFill>
                <a:srgbClr val="2D3B45"/>
              </a:solidFill>
              <a:highlight>
                <a:srgbClr val="FFFFFF"/>
              </a:highlight>
              <a:latin typeface="Times New Roman"/>
              <a:ea typeface="Times New Roman"/>
              <a:cs typeface="Times New Roman"/>
              <a:sym typeface="Times New Roman"/>
            </a:endParaRPr>
          </a:p>
          <a:p>
            <a:pPr marL="0" lvl="0" indent="0" algn="l" rtl="0">
              <a:spcBef>
                <a:spcPts val="900"/>
              </a:spcBef>
              <a:spcAft>
                <a:spcPts val="1600"/>
              </a:spcAft>
              <a:buNone/>
            </a:pPr>
            <a:endParaRPr sz="1400">
              <a:solidFill>
                <a:srgbClr val="2D3B45"/>
              </a:solidFill>
              <a:latin typeface="Times New Roman"/>
              <a:ea typeface="Times New Roman"/>
              <a:cs typeface="Times New Roman"/>
              <a:sym typeface="Times New Roman"/>
            </a:endParaRPr>
          </a:p>
        </p:txBody>
      </p:sp>
      <p:pic>
        <p:nvPicPr>
          <p:cNvPr id="332" name="Google Shape;332;p49"/>
          <p:cNvPicPr preferRelativeResize="0"/>
          <p:nvPr/>
        </p:nvPicPr>
        <p:blipFill>
          <a:blip r:embed="rId3">
            <a:alphaModFix/>
          </a:blip>
          <a:stretch>
            <a:fillRect/>
          </a:stretch>
        </p:blipFill>
        <p:spPr>
          <a:xfrm>
            <a:off x="4591800" y="1161875"/>
            <a:ext cx="3951276" cy="3170299"/>
          </a:xfrm>
          <a:prstGeom prst="rect">
            <a:avLst/>
          </a:prstGeom>
          <a:noFill/>
          <a:ln>
            <a:noFill/>
          </a:ln>
        </p:spPr>
      </p:pic>
      <p:sp>
        <p:nvSpPr>
          <p:cNvPr id="333" name="Google Shape;333;p49"/>
          <p:cNvSpPr txBox="1"/>
          <p:nvPr/>
        </p:nvSpPr>
        <p:spPr>
          <a:xfrm>
            <a:off x="5112538" y="4213200"/>
            <a:ext cx="3658500" cy="53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900"/>
              </a:spcBef>
              <a:spcAft>
                <a:spcPts val="900"/>
              </a:spcAft>
              <a:buNone/>
            </a:pPr>
            <a:r>
              <a:rPr lang="en" sz="1200">
                <a:highlight>
                  <a:schemeClr val="lt1"/>
                </a:highlight>
                <a:latin typeface="Open Sans"/>
                <a:ea typeface="Open Sans"/>
                <a:cs typeface="Open Sans"/>
                <a:sym typeface="Open Sans"/>
              </a:rPr>
              <a:t>Fig1 - Binary Logistic regression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50"/>
          <p:cNvSpPr txBox="1">
            <a:spLocks noGrp="1"/>
          </p:cNvSpPr>
          <p:nvPr>
            <p:ph type="title"/>
          </p:nvPr>
        </p:nvSpPr>
        <p:spPr>
          <a:xfrm>
            <a:off x="143300" y="0"/>
            <a:ext cx="8520600" cy="68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Logistic Regression-</a:t>
            </a:r>
            <a:r>
              <a:rPr lang="en" sz="3000" i="1">
                <a:latin typeface="Times New Roman"/>
                <a:ea typeface="Times New Roman"/>
                <a:cs typeface="Times New Roman"/>
                <a:sym typeface="Times New Roman"/>
              </a:rPr>
              <a:t>Experimental Results</a:t>
            </a:r>
            <a:endParaRPr sz="3000" i="1">
              <a:latin typeface="Times New Roman"/>
              <a:ea typeface="Times New Roman"/>
              <a:cs typeface="Times New Roman"/>
              <a:sym typeface="Times New Roman"/>
            </a:endParaRPr>
          </a:p>
        </p:txBody>
      </p:sp>
      <p:sp>
        <p:nvSpPr>
          <p:cNvPr id="339" name="Google Shape;339;p50"/>
          <p:cNvSpPr txBox="1">
            <a:spLocks noGrp="1"/>
          </p:cNvSpPr>
          <p:nvPr>
            <p:ph type="body" idx="1"/>
          </p:nvPr>
        </p:nvSpPr>
        <p:spPr>
          <a:xfrm>
            <a:off x="250450" y="513425"/>
            <a:ext cx="2122200" cy="4497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None/>
            </a:pPr>
            <a:r>
              <a:rPr lang="en" sz="1500" b="1">
                <a:solidFill>
                  <a:srgbClr val="4A86E8"/>
                </a:solidFill>
                <a:highlight>
                  <a:srgbClr val="FFFFFF"/>
                </a:highlight>
              </a:rPr>
              <a:t>LR- Model 1 : Basic model</a:t>
            </a:r>
            <a:endParaRPr sz="1500" b="1">
              <a:solidFill>
                <a:srgbClr val="4A86E8"/>
              </a:solidFill>
              <a:highlight>
                <a:srgbClr val="FFFFFF"/>
              </a:highlight>
            </a:endParaRPr>
          </a:p>
          <a:p>
            <a:pPr marL="0" lvl="0" indent="0" algn="l" rtl="0">
              <a:spcBef>
                <a:spcPts val="900"/>
              </a:spcBef>
              <a:spcAft>
                <a:spcPts val="0"/>
              </a:spcAft>
              <a:buNone/>
            </a:pPr>
            <a:endParaRPr sz="1200">
              <a:solidFill>
                <a:srgbClr val="2D3B45"/>
              </a:solidFill>
              <a:highlight>
                <a:srgbClr val="FFFFFF"/>
              </a:highlight>
            </a:endParaRPr>
          </a:p>
          <a:p>
            <a:pPr marL="0" lvl="0" indent="0" algn="l" rtl="0">
              <a:spcBef>
                <a:spcPts val="900"/>
              </a:spcBef>
              <a:spcAft>
                <a:spcPts val="0"/>
              </a:spcAft>
              <a:buNone/>
            </a:pPr>
            <a:endParaRPr sz="1200">
              <a:solidFill>
                <a:srgbClr val="2D3B45"/>
              </a:solidFill>
              <a:highlight>
                <a:srgbClr val="FFFFFF"/>
              </a:highlight>
            </a:endParaRPr>
          </a:p>
          <a:p>
            <a:pPr marL="0" lvl="0" indent="0" algn="l" rtl="0">
              <a:spcBef>
                <a:spcPts val="900"/>
              </a:spcBef>
              <a:spcAft>
                <a:spcPts val="1600"/>
              </a:spcAft>
              <a:buNone/>
            </a:pPr>
            <a:endParaRPr/>
          </a:p>
        </p:txBody>
      </p:sp>
      <p:pic>
        <p:nvPicPr>
          <p:cNvPr id="340" name="Google Shape;340;p50"/>
          <p:cNvPicPr preferRelativeResize="0"/>
          <p:nvPr/>
        </p:nvPicPr>
        <p:blipFill>
          <a:blip r:embed="rId3">
            <a:alphaModFix/>
          </a:blip>
          <a:stretch>
            <a:fillRect/>
          </a:stretch>
        </p:blipFill>
        <p:spPr>
          <a:xfrm>
            <a:off x="143300" y="1027975"/>
            <a:ext cx="4173576" cy="1794137"/>
          </a:xfrm>
          <a:prstGeom prst="rect">
            <a:avLst/>
          </a:prstGeom>
          <a:noFill/>
          <a:ln>
            <a:noFill/>
          </a:ln>
          <a:effectLst>
            <a:outerShdw blurRad="57150" dist="19050" dir="5400000" algn="bl" rotWithShape="0">
              <a:srgbClr val="000000">
                <a:alpha val="50000"/>
              </a:srgbClr>
            </a:outerShdw>
          </a:effectLst>
        </p:spPr>
      </p:pic>
      <p:pic>
        <p:nvPicPr>
          <p:cNvPr id="341" name="Google Shape;341;p50"/>
          <p:cNvPicPr preferRelativeResize="0"/>
          <p:nvPr/>
        </p:nvPicPr>
        <p:blipFill>
          <a:blip r:embed="rId4">
            <a:alphaModFix/>
          </a:blip>
          <a:stretch>
            <a:fillRect/>
          </a:stretch>
        </p:blipFill>
        <p:spPr>
          <a:xfrm>
            <a:off x="4408725" y="904925"/>
            <a:ext cx="4623026" cy="2343875"/>
          </a:xfrm>
          <a:prstGeom prst="rect">
            <a:avLst/>
          </a:prstGeom>
          <a:noFill/>
          <a:ln>
            <a:noFill/>
          </a:ln>
        </p:spPr>
      </p:pic>
      <p:sp>
        <p:nvSpPr>
          <p:cNvPr id="342" name="Google Shape;342;p50"/>
          <p:cNvSpPr txBox="1"/>
          <p:nvPr/>
        </p:nvSpPr>
        <p:spPr>
          <a:xfrm>
            <a:off x="4890988" y="3248800"/>
            <a:ext cx="3658500" cy="53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900"/>
              </a:spcBef>
              <a:spcAft>
                <a:spcPts val="900"/>
              </a:spcAft>
              <a:buNone/>
            </a:pPr>
            <a:r>
              <a:rPr lang="en" sz="1200" b="1" i="1">
                <a:highlight>
                  <a:schemeClr val="lt1"/>
                </a:highlight>
                <a:latin typeface="Open Sans"/>
                <a:ea typeface="Open Sans"/>
                <a:cs typeface="Open Sans"/>
                <a:sym typeface="Open Sans"/>
              </a:rPr>
              <a:t>Fig 1B- ROC-AUC</a:t>
            </a:r>
            <a:endParaRPr i="1"/>
          </a:p>
        </p:txBody>
      </p:sp>
      <p:sp>
        <p:nvSpPr>
          <p:cNvPr id="343" name="Google Shape;343;p50"/>
          <p:cNvSpPr txBox="1"/>
          <p:nvPr/>
        </p:nvSpPr>
        <p:spPr>
          <a:xfrm>
            <a:off x="13025" y="2912900"/>
            <a:ext cx="3801300" cy="53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900"/>
              </a:spcBef>
              <a:spcAft>
                <a:spcPts val="900"/>
              </a:spcAft>
              <a:buNone/>
            </a:pPr>
            <a:r>
              <a:rPr lang="en" sz="900" b="1">
                <a:highlight>
                  <a:schemeClr val="lt1"/>
                </a:highlight>
                <a:latin typeface="Open Sans"/>
                <a:ea typeface="Open Sans"/>
                <a:cs typeface="Open Sans"/>
                <a:sym typeface="Open Sans"/>
              </a:rPr>
              <a:t>Fig 1A- Performance for logistic regression </a:t>
            </a:r>
            <a:endParaRPr sz="1100" b="1"/>
          </a:p>
        </p:txBody>
      </p:sp>
      <p:pic>
        <p:nvPicPr>
          <p:cNvPr id="344" name="Google Shape;344;p50"/>
          <p:cNvPicPr preferRelativeResize="0"/>
          <p:nvPr/>
        </p:nvPicPr>
        <p:blipFill>
          <a:blip r:embed="rId5">
            <a:alphaModFix/>
          </a:blip>
          <a:stretch>
            <a:fillRect/>
          </a:stretch>
        </p:blipFill>
        <p:spPr>
          <a:xfrm>
            <a:off x="84413" y="3589175"/>
            <a:ext cx="4398499" cy="907190"/>
          </a:xfrm>
          <a:prstGeom prst="rect">
            <a:avLst/>
          </a:prstGeom>
          <a:noFill/>
          <a:ln>
            <a:noFill/>
          </a:ln>
        </p:spPr>
      </p:pic>
      <p:sp>
        <p:nvSpPr>
          <p:cNvPr id="345" name="Google Shape;345;p50"/>
          <p:cNvSpPr txBox="1"/>
          <p:nvPr/>
        </p:nvSpPr>
        <p:spPr>
          <a:xfrm>
            <a:off x="84425" y="4496375"/>
            <a:ext cx="3658500" cy="53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900"/>
              </a:spcBef>
              <a:spcAft>
                <a:spcPts val="900"/>
              </a:spcAft>
              <a:buNone/>
            </a:pPr>
            <a:r>
              <a:rPr lang="en" sz="1200" b="1" i="1">
                <a:highlight>
                  <a:schemeClr val="lt1"/>
                </a:highlight>
                <a:latin typeface="Open Sans"/>
                <a:ea typeface="Open Sans"/>
                <a:cs typeface="Open Sans"/>
                <a:sym typeface="Open Sans"/>
              </a:rPr>
              <a:t>Fig 1C- Cross Entropy for LG model</a:t>
            </a:r>
            <a:endParaRPr i="1"/>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51"/>
          <p:cNvSpPr txBox="1">
            <a:spLocks noGrp="1"/>
          </p:cNvSpPr>
          <p:nvPr>
            <p:ph type="title"/>
          </p:nvPr>
        </p:nvSpPr>
        <p:spPr>
          <a:xfrm>
            <a:off x="250450" y="17817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Logistic Regression-</a:t>
            </a:r>
            <a:r>
              <a:rPr lang="en" sz="3000" i="1">
                <a:latin typeface="Times New Roman"/>
                <a:ea typeface="Times New Roman"/>
                <a:cs typeface="Times New Roman"/>
                <a:sym typeface="Times New Roman"/>
              </a:rPr>
              <a:t>Experimental Results</a:t>
            </a:r>
            <a:endParaRPr sz="3000" i="1">
              <a:latin typeface="Times New Roman"/>
              <a:ea typeface="Times New Roman"/>
              <a:cs typeface="Times New Roman"/>
              <a:sym typeface="Times New Roman"/>
            </a:endParaRPr>
          </a:p>
        </p:txBody>
      </p:sp>
      <p:sp>
        <p:nvSpPr>
          <p:cNvPr id="351" name="Google Shape;351;p51"/>
          <p:cNvSpPr txBox="1">
            <a:spLocks noGrp="1"/>
          </p:cNvSpPr>
          <p:nvPr>
            <p:ph type="body" idx="1"/>
          </p:nvPr>
        </p:nvSpPr>
        <p:spPr>
          <a:xfrm>
            <a:off x="311700" y="918475"/>
            <a:ext cx="8520600" cy="36609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None/>
            </a:pPr>
            <a:r>
              <a:rPr lang="en" sz="1400" b="1">
                <a:solidFill>
                  <a:srgbClr val="4A86E8"/>
                </a:solidFill>
                <a:highlight>
                  <a:srgbClr val="FFFFFF"/>
                </a:highlight>
                <a:latin typeface="Times New Roman"/>
                <a:ea typeface="Times New Roman"/>
                <a:cs typeface="Times New Roman"/>
                <a:sym typeface="Times New Roman"/>
              </a:rPr>
              <a:t>LG Model 2- Grid Search CV</a:t>
            </a:r>
            <a:endParaRPr sz="1400">
              <a:solidFill>
                <a:srgbClr val="2D3B45"/>
              </a:solidFill>
              <a:highlight>
                <a:srgbClr val="FFFFFF"/>
              </a:highlight>
              <a:latin typeface="Times New Roman"/>
              <a:ea typeface="Times New Roman"/>
              <a:cs typeface="Times New Roman"/>
              <a:sym typeface="Times New Roman"/>
            </a:endParaRPr>
          </a:p>
          <a:p>
            <a:pPr marL="0" lvl="0" indent="0" algn="l" rtl="0">
              <a:spcBef>
                <a:spcPts val="900"/>
              </a:spcBef>
              <a:spcAft>
                <a:spcPts val="0"/>
              </a:spcAft>
              <a:buNone/>
            </a:pPr>
            <a:endParaRPr sz="1200">
              <a:solidFill>
                <a:srgbClr val="2D3B45"/>
              </a:solidFill>
              <a:highlight>
                <a:srgbClr val="FFFFFF"/>
              </a:highlight>
            </a:endParaRPr>
          </a:p>
          <a:p>
            <a:pPr marL="0" lvl="0" indent="0" algn="l" rtl="0">
              <a:spcBef>
                <a:spcPts val="900"/>
              </a:spcBef>
              <a:spcAft>
                <a:spcPts val="1600"/>
              </a:spcAft>
              <a:buNone/>
            </a:pPr>
            <a:endParaRPr/>
          </a:p>
        </p:txBody>
      </p:sp>
      <p:pic>
        <p:nvPicPr>
          <p:cNvPr id="352" name="Google Shape;352;p51"/>
          <p:cNvPicPr preferRelativeResize="0"/>
          <p:nvPr/>
        </p:nvPicPr>
        <p:blipFill>
          <a:blip r:embed="rId3">
            <a:alphaModFix/>
          </a:blip>
          <a:stretch>
            <a:fillRect/>
          </a:stretch>
        </p:blipFill>
        <p:spPr>
          <a:xfrm>
            <a:off x="112675" y="1433725"/>
            <a:ext cx="4287476" cy="2801025"/>
          </a:xfrm>
          <a:prstGeom prst="rect">
            <a:avLst/>
          </a:prstGeom>
          <a:noFill/>
          <a:ln>
            <a:noFill/>
          </a:ln>
        </p:spPr>
      </p:pic>
      <p:sp>
        <p:nvSpPr>
          <p:cNvPr id="353" name="Google Shape;353;p51"/>
          <p:cNvSpPr txBox="1"/>
          <p:nvPr/>
        </p:nvSpPr>
        <p:spPr>
          <a:xfrm>
            <a:off x="250450" y="4339800"/>
            <a:ext cx="3969900" cy="507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900"/>
              </a:spcBef>
              <a:spcAft>
                <a:spcPts val="900"/>
              </a:spcAft>
              <a:buNone/>
            </a:pPr>
            <a:r>
              <a:rPr lang="en" sz="1200" b="1" i="1">
                <a:solidFill>
                  <a:schemeClr val="dk1"/>
                </a:solidFill>
                <a:highlight>
                  <a:schemeClr val="lt1"/>
                </a:highlight>
                <a:latin typeface="Open Sans"/>
                <a:ea typeface="Open Sans"/>
                <a:cs typeface="Open Sans"/>
                <a:sym typeface="Open Sans"/>
              </a:rPr>
              <a:t>Fig 2A - Performance metrics for  LG GridSearchCV </a:t>
            </a:r>
            <a:endParaRPr i="1">
              <a:solidFill>
                <a:schemeClr val="dk1"/>
              </a:solidFill>
            </a:endParaRPr>
          </a:p>
        </p:txBody>
      </p:sp>
      <p:pic>
        <p:nvPicPr>
          <p:cNvPr id="354" name="Google Shape;354;p51"/>
          <p:cNvPicPr preferRelativeResize="0"/>
          <p:nvPr/>
        </p:nvPicPr>
        <p:blipFill>
          <a:blip r:embed="rId4">
            <a:alphaModFix/>
          </a:blip>
          <a:stretch>
            <a:fillRect/>
          </a:stretch>
        </p:blipFill>
        <p:spPr>
          <a:xfrm>
            <a:off x="4572000" y="1346572"/>
            <a:ext cx="4387900" cy="3014816"/>
          </a:xfrm>
          <a:prstGeom prst="rect">
            <a:avLst/>
          </a:prstGeom>
          <a:noFill/>
          <a:ln>
            <a:noFill/>
          </a:ln>
        </p:spPr>
      </p:pic>
      <p:sp>
        <p:nvSpPr>
          <p:cNvPr id="355" name="Google Shape;355;p51"/>
          <p:cNvSpPr txBox="1"/>
          <p:nvPr/>
        </p:nvSpPr>
        <p:spPr>
          <a:xfrm>
            <a:off x="4572000" y="4361400"/>
            <a:ext cx="3969900" cy="507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900"/>
              </a:spcBef>
              <a:spcAft>
                <a:spcPts val="900"/>
              </a:spcAft>
              <a:buNone/>
            </a:pPr>
            <a:r>
              <a:rPr lang="en" sz="1200" b="1" i="1">
                <a:solidFill>
                  <a:schemeClr val="dk1"/>
                </a:solidFill>
                <a:highlight>
                  <a:schemeClr val="lt1"/>
                </a:highlight>
                <a:latin typeface="Open Sans"/>
                <a:ea typeface="Open Sans"/>
                <a:cs typeface="Open Sans"/>
                <a:sym typeface="Open Sans"/>
              </a:rPr>
              <a:t>Fig 2B - ROC-AUC curve for LG Grid Search CV </a:t>
            </a:r>
            <a:endParaRPr i="1">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graphicFrame>
        <p:nvGraphicFramePr>
          <p:cNvPr id="360" name="Google Shape;360;p52"/>
          <p:cNvGraphicFramePr/>
          <p:nvPr/>
        </p:nvGraphicFramePr>
        <p:xfrm>
          <a:off x="159200" y="2833013"/>
          <a:ext cx="3000000" cy="3000000"/>
        </p:xfrm>
        <a:graphic>
          <a:graphicData uri="http://schemas.openxmlformats.org/drawingml/2006/table">
            <a:tbl>
              <a:tblPr>
                <a:noFill/>
                <a:tableStyleId>{09BBC662-140F-492B-AFDB-F49322D8B6A0}</a:tableStyleId>
              </a:tblPr>
              <a:tblGrid>
                <a:gridCol w="2061600">
                  <a:extLst>
                    <a:ext uri="{9D8B030D-6E8A-4147-A177-3AD203B41FA5}">
                      <a16:colId xmlns:a16="http://schemas.microsoft.com/office/drawing/2014/main" val="20000"/>
                    </a:ext>
                  </a:extLst>
                </a:gridCol>
                <a:gridCol w="672350">
                  <a:extLst>
                    <a:ext uri="{9D8B030D-6E8A-4147-A177-3AD203B41FA5}">
                      <a16:colId xmlns:a16="http://schemas.microsoft.com/office/drawing/2014/main" val="20001"/>
                    </a:ext>
                  </a:extLst>
                </a:gridCol>
                <a:gridCol w="687525">
                  <a:extLst>
                    <a:ext uri="{9D8B030D-6E8A-4147-A177-3AD203B41FA5}">
                      <a16:colId xmlns:a16="http://schemas.microsoft.com/office/drawing/2014/main" val="20002"/>
                    </a:ext>
                  </a:extLst>
                </a:gridCol>
                <a:gridCol w="1457925">
                  <a:extLst>
                    <a:ext uri="{9D8B030D-6E8A-4147-A177-3AD203B41FA5}">
                      <a16:colId xmlns:a16="http://schemas.microsoft.com/office/drawing/2014/main" val="20003"/>
                    </a:ext>
                  </a:extLst>
                </a:gridCol>
              </a:tblGrid>
              <a:tr h="487625">
                <a:tc>
                  <a:txBody>
                    <a:bodyPr/>
                    <a:lstStyle/>
                    <a:p>
                      <a:pPr marL="0" lvl="0" indent="0" algn="l" rtl="0">
                        <a:spcBef>
                          <a:spcPts val="0"/>
                        </a:spcBef>
                        <a:spcAft>
                          <a:spcPts val="0"/>
                        </a:spcAft>
                        <a:buNone/>
                      </a:pPr>
                      <a:r>
                        <a:rPr lang="en" sz="1000" b="1">
                          <a:solidFill>
                            <a:srgbClr val="212121"/>
                          </a:solidFill>
                        </a:rPr>
                        <a:t>Model for Fire history and Weather</a:t>
                      </a:r>
                      <a:endParaRPr sz="1000" b="1">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tc>
                  <a:txBody>
                    <a:bodyPr/>
                    <a:lstStyle/>
                    <a:p>
                      <a:pPr marL="0" lvl="0" indent="0" algn="l" rtl="0">
                        <a:spcBef>
                          <a:spcPts val="0"/>
                        </a:spcBef>
                        <a:spcAft>
                          <a:spcPts val="0"/>
                        </a:spcAft>
                        <a:buNone/>
                      </a:pPr>
                      <a:r>
                        <a:rPr lang="en" sz="1000" b="1">
                          <a:solidFill>
                            <a:srgbClr val="212121"/>
                          </a:solidFill>
                        </a:rPr>
                        <a:t>Accuracy</a:t>
                      </a:r>
                      <a:endParaRPr sz="1000" b="1">
                        <a:solidFill>
                          <a:srgbClr val="212121"/>
                        </a:solidFill>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tc>
                  <a:txBody>
                    <a:bodyPr/>
                    <a:lstStyle/>
                    <a:p>
                      <a:pPr marL="0" lvl="0" indent="0" algn="l" rtl="0">
                        <a:spcBef>
                          <a:spcPts val="0"/>
                        </a:spcBef>
                        <a:spcAft>
                          <a:spcPts val="0"/>
                        </a:spcAft>
                        <a:buNone/>
                      </a:pPr>
                      <a:r>
                        <a:rPr lang="en" sz="1000" b="1">
                          <a:solidFill>
                            <a:srgbClr val="212121"/>
                          </a:solidFill>
                        </a:rPr>
                        <a:t>Mean AUC</a:t>
                      </a:r>
                      <a:endParaRPr sz="1000" b="1">
                        <a:solidFill>
                          <a:srgbClr val="212121"/>
                        </a:solidFill>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tc>
                  <a:txBody>
                    <a:bodyPr/>
                    <a:lstStyle/>
                    <a:p>
                      <a:pPr marL="0" lvl="0" indent="0" algn="l" rtl="0">
                        <a:spcBef>
                          <a:spcPts val="0"/>
                        </a:spcBef>
                        <a:spcAft>
                          <a:spcPts val="0"/>
                        </a:spcAft>
                        <a:buNone/>
                      </a:pPr>
                      <a:r>
                        <a:rPr lang="en" sz="1000" b="1">
                          <a:solidFill>
                            <a:srgbClr val="212121"/>
                          </a:solidFill>
                        </a:rPr>
                        <a:t>Standard deviation AUC</a:t>
                      </a:r>
                      <a:endParaRPr sz="1000" b="1">
                        <a:solidFill>
                          <a:srgbClr val="212121"/>
                        </a:solidFill>
                      </a:endParaRPr>
                    </a:p>
                  </a:txBody>
                  <a:tcPr marL="9525" marR="9525" marT="9525" marB="91425" anchor="b">
                    <a:lnL w="62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extLst>
                  <a:ext uri="{0D108BD9-81ED-4DB2-BD59-A6C34878D82A}">
                    <a16:rowId xmlns:a16="http://schemas.microsoft.com/office/drawing/2014/main" val="10000"/>
                  </a:ext>
                </a:extLst>
              </a:tr>
              <a:tr h="327375">
                <a:tc>
                  <a:txBody>
                    <a:bodyPr/>
                    <a:lstStyle/>
                    <a:p>
                      <a:pPr marL="0" lvl="0" indent="0" algn="l" rtl="0">
                        <a:spcBef>
                          <a:spcPts val="0"/>
                        </a:spcBef>
                        <a:spcAft>
                          <a:spcPts val="0"/>
                        </a:spcAft>
                        <a:buNone/>
                      </a:pPr>
                      <a:r>
                        <a:rPr lang="en" sz="1000">
                          <a:solidFill>
                            <a:srgbClr val="212121"/>
                          </a:solidFill>
                        </a:rPr>
                        <a:t>RFC Model 1 Baseline </a:t>
                      </a:r>
                      <a:endParaRPr sz="1000">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000">
                          <a:solidFill>
                            <a:srgbClr val="212121"/>
                          </a:solidFill>
                          <a:latin typeface="Courier New"/>
                          <a:ea typeface="Courier New"/>
                          <a:cs typeface="Courier New"/>
                          <a:sym typeface="Courier New"/>
                        </a:rPr>
                        <a:t>99.01%</a:t>
                      </a:r>
                      <a:endParaRPr sz="1000">
                        <a:solidFill>
                          <a:srgbClr val="212121"/>
                        </a:solidFill>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000">
                          <a:solidFill>
                            <a:srgbClr val="212121"/>
                          </a:solidFill>
                          <a:latin typeface="Courier New"/>
                          <a:ea typeface="Courier New"/>
                          <a:cs typeface="Courier New"/>
                          <a:sym typeface="Courier New"/>
                        </a:rPr>
                        <a:t>0.6982</a:t>
                      </a:r>
                      <a:endParaRPr sz="1000">
                        <a:solidFill>
                          <a:srgbClr val="212121"/>
                        </a:solidFill>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000">
                          <a:solidFill>
                            <a:srgbClr val="212121"/>
                          </a:solidFill>
                          <a:latin typeface="Courier New"/>
                          <a:ea typeface="Courier New"/>
                          <a:cs typeface="Courier New"/>
                          <a:sym typeface="Courier New"/>
                        </a:rPr>
                        <a:t>0.0908</a:t>
                      </a:r>
                      <a:endParaRPr sz="1000">
                        <a:solidFill>
                          <a:srgbClr val="212121"/>
                        </a:solidFill>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87625">
                <a:tc>
                  <a:txBody>
                    <a:bodyPr/>
                    <a:lstStyle/>
                    <a:p>
                      <a:pPr marL="0" lvl="0" indent="0" algn="l" rtl="0">
                        <a:spcBef>
                          <a:spcPts val="0"/>
                        </a:spcBef>
                        <a:spcAft>
                          <a:spcPts val="0"/>
                        </a:spcAft>
                        <a:buNone/>
                      </a:pPr>
                      <a:r>
                        <a:rPr lang="en" sz="1000">
                          <a:solidFill>
                            <a:srgbClr val="212121"/>
                          </a:solidFill>
                        </a:rPr>
                        <a:t>RFC Model 2: After Randomized Search CV</a:t>
                      </a:r>
                      <a:endParaRPr sz="1000">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000">
                          <a:solidFill>
                            <a:srgbClr val="212121"/>
                          </a:solidFill>
                          <a:latin typeface="Courier New"/>
                          <a:ea typeface="Courier New"/>
                          <a:cs typeface="Courier New"/>
                          <a:sym typeface="Courier New"/>
                        </a:rPr>
                        <a:t>98.97% </a:t>
                      </a:r>
                      <a:endParaRPr sz="1000">
                        <a:solidFill>
                          <a:srgbClr val="212121"/>
                        </a:solidFill>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000">
                          <a:solidFill>
                            <a:srgbClr val="212121"/>
                          </a:solidFill>
                          <a:latin typeface="Courier New"/>
                          <a:ea typeface="Courier New"/>
                          <a:cs typeface="Courier New"/>
                          <a:sym typeface="Courier New"/>
                        </a:rPr>
                        <a:t>0.7902</a:t>
                      </a:r>
                      <a:endParaRPr sz="1000">
                        <a:solidFill>
                          <a:srgbClr val="212121"/>
                        </a:solidFill>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000">
                          <a:solidFill>
                            <a:srgbClr val="212121"/>
                          </a:solidFill>
                          <a:latin typeface="Courier New"/>
                          <a:ea typeface="Courier New"/>
                          <a:cs typeface="Courier New"/>
                          <a:sym typeface="Courier New"/>
                        </a:rPr>
                        <a:t>0.1416</a:t>
                      </a:r>
                      <a:endParaRPr sz="1000">
                        <a:solidFill>
                          <a:srgbClr val="212121"/>
                        </a:solidFill>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27375">
                <a:tc>
                  <a:txBody>
                    <a:bodyPr/>
                    <a:lstStyle/>
                    <a:p>
                      <a:pPr marL="0" lvl="0" indent="0" algn="l" rtl="0">
                        <a:spcBef>
                          <a:spcPts val="0"/>
                        </a:spcBef>
                        <a:spcAft>
                          <a:spcPts val="0"/>
                        </a:spcAft>
                        <a:buNone/>
                      </a:pPr>
                      <a:r>
                        <a:rPr lang="en" sz="1000">
                          <a:solidFill>
                            <a:srgbClr val="212121"/>
                          </a:solidFill>
                        </a:rPr>
                        <a:t>RFC Model 3: After Grid Search</a:t>
                      </a:r>
                      <a:endParaRPr sz="1000">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Clr>
                          <a:schemeClr val="dk1"/>
                        </a:buClr>
                        <a:buSzPts val="1100"/>
                        <a:buFont typeface="Arial"/>
                        <a:buNone/>
                      </a:pPr>
                      <a:r>
                        <a:rPr lang="en" sz="1000">
                          <a:solidFill>
                            <a:srgbClr val="212121"/>
                          </a:solidFill>
                          <a:latin typeface="Courier New"/>
                          <a:ea typeface="Courier New"/>
                          <a:cs typeface="Courier New"/>
                          <a:sym typeface="Courier New"/>
                        </a:rPr>
                        <a:t>98.97%</a:t>
                      </a:r>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000">
                          <a:solidFill>
                            <a:srgbClr val="212121"/>
                          </a:solidFill>
                          <a:latin typeface="Courier New"/>
                          <a:ea typeface="Courier New"/>
                          <a:cs typeface="Courier New"/>
                          <a:sym typeface="Courier New"/>
                        </a:rPr>
                        <a:t>0.7174</a:t>
                      </a:r>
                      <a:endParaRPr sz="1000">
                        <a:solidFill>
                          <a:srgbClr val="212121"/>
                        </a:solidFill>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000">
                          <a:solidFill>
                            <a:srgbClr val="212121"/>
                          </a:solidFill>
                          <a:latin typeface="Courier New"/>
                          <a:ea typeface="Courier New"/>
                          <a:cs typeface="Courier New"/>
                          <a:sym typeface="Courier New"/>
                        </a:rPr>
                        <a:t>0.10417</a:t>
                      </a:r>
                      <a:endParaRPr sz="1000">
                        <a:solidFill>
                          <a:srgbClr val="212121"/>
                        </a:solidFill>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361" name="Google Shape;361;p52"/>
          <p:cNvSpPr txBox="1"/>
          <p:nvPr/>
        </p:nvSpPr>
        <p:spPr>
          <a:xfrm>
            <a:off x="0" y="25"/>
            <a:ext cx="9144000" cy="46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000">
                <a:solidFill>
                  <a:srgbClr val="2D3B45"/>
                </a:solidFill>
                <a:highlight>
                  <a:schemeClr val="lt1"/>
                </a:highlight>
                <a:latin typeface="Times New Roman"/>
                <a:ea typeface="Times New Roman"/>
                <a:cs typeface="Times New Roman"/>
                <a:sym typeface="Times New Roman"/>
              </a:rPr>
              <a:t>Comparison of these experimental results: Logistic, SVM, KNN, and Random Forest</a:t>
            </a:r>
            <a:endParaRPr sz="3000">
              <a:solidFill>
                <a:srgbClr val="2D3B45"/>
              </a:solidFill>
              <a:highlight>
                <a:schemeClr val="lt1"/>
              </a:highlight>
              <a:latin typeface="Times New Roman"/>
              <a:ea typeface="Times New Roman"/>
              <a:cs typeface="Times New Roman"/>
              <a:sym typeface="Times New Roman"/>
            </a:endParaRPr>
          </a:p>
          <a:p>
            <a:pPr marL="0" lvl="0" indent="0" algn="l" rtl="0">
              <a:lnSpc>
                <a:spcPct val="115000"/>
              </a:lnSpc>
              <a:spcBef>
                <a:spcPts val="1600"/>
              </a:spcBef>
              <a:spcAft>
                <a:spcPts val="1600"/>
              </a:spcAft>
              <a:buNone/>
            </a:pPr>
            <a:r>
              <a:rPr lang="en" sz="3000">
                <a:solidFill>
                  <a:srgbClr val="2D3B45"/>
                </a:solidFill>
                <a:highlight>
                  <a:schemeClr val="lt1"/>
                </a:highlight>
                <a:latin typeface="Times New Roman"/>
                <a:ea typeface="Times New Roman"/>
                <a:cs typeface="Times New Roman"/>
                <a:sym typeface="Times New Roman"/>
              </a:rPr>
              <a:t> </a:t>
            </a:r>
            <a:endParaRPr sz="3000">
              <a:latin typeface="Times New Roman"/>
              <a:ea typeface="Times New Roman"/>
              <a:cs typeface="Times New Roman"/>
              <a:sym typeface="Times New Roman"/>
            </a:endParaRPr>
          </a:p>
        </p:txBody>
      </p:sp>
      <p:graphicFrame>
        <p:nvGraphicFramePr>
          <p:cNvPr id="362" name="Google Shape;362;p52"/>
          <p:cNvGraphicFramePr/>
          <p:nvPr/>
        </p:nvGraphicFramePr>
        <p:xfrm>
          <a:off x="159188" y="1228988"/>
          <a:ext cx="3000000" cy="3000000"/>
        </p:xfrm>
        <a:graphic>
          <a:graphicData uri="http://schemas.openxmlformats.org/drawingml/2006/table">
            <a:tbl>
              <a:tblPr>
                <a:noFill/>
                <a:tableStyleId>{09BBC662-140F-492B-AFDB-F49322D8B6A0}</a:tableStyleId>
              </a:tblPr>
              <a:tblGrid>
                <a:gridCol w="2212075">
                  <a:extLst>
                    <a:ext uri="{9D8B030D-6E8A-4147-A177-3AD203B41FA5}">
                      <a16:colId xmlns:a16="http://schemas.microsoft.com/office/drawing/2014/main" val="20000"/>
                    </a:ext>
                  </a:extLst>
                </a:gridCol>
                <a:gridCol w="1062925">
                  <a:extLst>
                    <a:ext uri="{9D8B030D-6E8A-4147-A177-3AD203B41FA5}">
                      <a16:colId xmlns:a16="http://schemas.microsoft.com/office/drawing/2014/main" val="20001"/>
                    </a:ext>
                  </a:extLst>
                </a:gridCol>
                <a:gridCol w="1315800">
                  <a:extLst>
                    <a:ext uri="{9D8B030D-6E8A-4147-A177-3AD203B41FA5}">
                      <a16:colId xmlns:a16="http://schemas.microsoft.com/office/drawing/2014/main" val="20002"/>
                    </a:ext>
                  </a:extLst>
                </a:gridCol>
              </a:tblGrid>
              <a:tr h="0">
                <a:tc>
                  <a:txBody>
                    <a:bodyPr/>
                    <a:lstStyle/>
                    <a:p>
                      <a:pPr marL="0" lvl="0" indent="0" algn="l" rtl="0">
                        <a:spcBef>
                          <a:spcPts val="0"/>
                        </a:spcBef>
                        <a:spcAft>
                          <a:spcPts val="0"/>
                        </a:spcAft>
                        <a:buNone/>
                      </a:pPr>
                      <a:r>
                        <a:rPr lang="en" sz="1000" b="1">
                          <a:solidFill>
                            <a:srgbClr val="212121"/>
                          </a:solidFill>
                        </a:rPr>
                        <a:t>Models for NDVI</a:t>
                      </a:r>
                      <a:endParaRPr sz="1000" b="1">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tc>
                  <a:txBody>
                    <a:bodyPr/>
                    <a:lstStyle/>
                    <a:p>
                      <a:pPr marL="0" lvl="0" indent="0" algn="l" rtl="0">
                        <a:spcBef>
                          <a:spcPts val="0"/>
                        </a:spcBef>
                        <a:spcAft>
                          <a:spcPts val="0"/>
                        </a:spcAft>
                        <a:buNone/>
                      </a:pPr>
                      <a:r>
                        <a:rPr lang="en" sz="1000" b="1">
                          <a:solidFill>
                            <a:srgbClr val="212121"/>
                          </a:solidFill>
                        </a:rPr>
                        <a:t>Accuracy</a:t>
                      </a:r>
                      <a:endParaRPr sz="1000" b="1">
                        <a:solidFill>
                          <a:srgbClr val="212121"/>
                        </a:solidFill>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tc>
                  <a:txBody>
                    <a:bodyPr/>
                    <a:lstStyle/>
                    <a:p>
                      <a:pPr marL="0" lvl="0" indent="0" algn="l" rtl="0">
                        <a:spcBef>
                          <a:spcPts val="0"/>
                        </a:spcBef>
                        <a:spcAft>
                          <a:spcPts val="0"/>
                        </a:spcAft>
                        <a:buNone/>
                      </a:pPr>
                      <a:r>
                        <a:rPr lang="en" sz="1000" b="1">
                          <a:solidFill>
                            <a:srgbClr val="212121"/>
                          </a:solidFill>
                        </a:rPr>
                        <a:t>F1-Score</a:t>
                      </a:r>
                      <a:endParaRPr sz="1000" b="1">
                        <a:solidFill>
                          <a:srgbClr val="212121"/>
                        </a:solidFill>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extLst>
                  <a:ext uri="{0D108BD9-81ED-4DB2-BD59-A6C34878D82A}">
                    <a16:rowId xmlns:a16="http://schemas.microsoft.com/office/drawing/2014/main" val="10000"/>
                  </a:ext>
                </a:extLst>
              </a:tr>
              <a:tr h="265625">
                <a:tc>
                  <a:txBody>
                    <a:bodyPr/>
                    <a:lstStyle/>
                    <a:p>
                      <a:pPr marL="0" lvl="0" indent="0" algn="l" rtl="0">
                        <a:spcBef>
                          <a:spcPts val="0"/>
                        </a:spcBef>
                        <a:spcAft>
                          <a:spcPts val="0"/>
                        </a:spcAft>
                        <a:buNone/>
                      </a:pPr>
                      <a:r>
                        <a:rPr lang="en" sz="1000">
                          <a:solidFill>
                            <a:srgbClr val="212121"/>
                          </a:solidFill>
                        </a:rPr>
                        <a:t>Logistic regression</a:t>
                      </a:r>
                      <a:endParaRPr sz="1000">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95%</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94%</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267350">
                <a:tc>
                  <a:txBody>
                    <a:bodyPr/>
                    <a:lstStyle/>
                    <a:p>
                      <a:pPr marL="0" lvl="0" indent="0" algn="l" rtl="0">
                        <a:spcBef>
                          <a:spcPts val="0"/>
                        </a:spcBef>
                        <a:spcAft>
                          <a:spcPts val="0"/>
                        </a:spcAft>
                        <a:buNone/>
                      </a:pPr>
                      <a:r>
                        <a:rPr lang="en" sz="1000">
                          <a:solidFill>
                            <a:srgbClr val="212121"/>
                          </a:solidFill>
                        </a:rPr>
                        <a:t>Support vector Machine</a:t>
                      </a:r>
                      <a:endParaRPr sz="1000">
                        <a:solidFill>
                          <a:srgbClr val="212121"/>
                        </a:solidFill>
                      </a:endParaRPr>
                    </a:p>
                    <a:p>
                      <a:pPr marL="0" lvl="0" indent="0" algn="l" rtl="0">
                        <a:spcBef>
                          <a:spcPts val="0"/>
                        </a:spcBef>
                        <a:spcAft>
                          <a:spcPts val="0"/>
                        </a:spcAft>
                        <a:buNone/>
                      </a:pPr>
                      <a:r>
                        <a:rPr lang="en" sz="1000">
                          <a:solidFill>
                            <a:srgbClr val="212121"/>
                          </a:solidFill>
                        </a:rPr>
                        <a:t>(kernel: polynomial,Gaussian and sigmoid; degree=8)</a:t>
                      </a:r>
                      <a:endParaRPr sz="1000">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98%</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96%</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265625">
                <a:tc>
                  <a:txBody>
                    <a:bodyPr/>
                    <a:lstStyle/>
                    <a:p>
                      <a:pPr marL="0" lvl="0" indent="0" algn="l" rtl="0">
                        <a:spcBef>
                          <a:spcPts val="0"/>
                        </a:spcBef>
                        <a:spcAft>
                          <a:spcPts val="0"/>
                        </a:spcAft>
                        <a:buNone/>
                      </a:pPr>
                      <a:r>
                        <a:rPr lang="en" sz="1000">
                          <a:solidFill>
                            <a:srgbClr val="212121"/>
                          </a:solidFill>
                        </a:rPr>
                        <a:t>KNN (K=3)</a:t>
                      </a:r>
                      <a:endParaRPr sz="1000">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92%</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90%</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aphicFrame>
        <p:nvGraphicFramePr>
          <p:cNvPr id="363" name="Google Shape;363;p52"/>
          <p:cNvGraphicFramePr/>
          <p:nvPr/>
        </p:nvGraphicFramePr>
        <p:xfrm>
          <a:off x="5348888" y="1211488"/>
          <a:ext cx="3000000" cy="3000000"/>
        </p:xfrm>
        <a:graphic>
          <a:graphicData uri="http://schemas.openxmlformats.org/drawingml/2006/table">
            <a:tbl>
              <a:tblPr>
                <a:noFill/>
                <a:tableStyleId>{09BBC662-140F-492B-AFDB-F49322D8B6A0}</a:tableStyleId>
              </a:tblPr>
              <a:tblGrid>
                <a:gridCol w="1691025">
                  <a:extLst>
                    <a:ext uri="{9D8B030D-6E8A-4147-A177-3AD203B41FA5}">
                      <a16:colId xmlns:a16="http://schemas.microsoft.com/office/drawing/2014/main" val="20000"/>
                    </a:ext>
                  </a:extLst>
                </a:gridCol>
                <a:gridCol w="812550">
                  <a:extLst>
                    <a:ext uri="{9D8B030D-6E8A-4147-A177-3AD203B41FA5}">
                      <a16:colId xmlns:a16="http://schemas.microsoft.com/office/drawing/2014/main" val="20001"/>
                    </a:ext>
                  </a:extLst>
                </a:gridCol>
                <a:gridCol w="1005850">
                  <a:extLst>
                    <a:ext uri="{9D8B030D-6E8A-4147-A177-3AD203B41FA5}">
                      <a16:colId xmlns:a16="http://schemas.microsoft.com/office/drawing/2014/main" val="20002"/>
                    </a:ext>
                  </a:extLst>
                </a:gridCol>
              </a:tblGrid>
              <a:tr h="566275">
                <a:tc>
                  <a:txBody>
                    <a:bodyPr/>
                    <a:lstStyle/>
                    <a:p>
                      <a:pPr marL="0" lvl="0" indent="0" algn="l" rtl="0">
                        <a:spcBef>
                          <a:spcPts val="0"/>
                        </a:spcBef>
                        <a:spcAft>
                          <a:spcPts val="0"/>
                        </a:spcAft>
                        <a:buNone/>
                      </a:pPr>
                      <a:r>
                        <a:rPr lang="en" sz="1000" b="1">
                          <a:solidFill>
                            <a:srgbClr val="212121"/>
                          </a:solidFill>
                        </a:rPr>
                        <a:t>Models for Fire history &amp; Weather</a:t>
                      </a:r>
                      <a:endParaRPr sz="1000" b="1">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tc>
                  <a:txBody>
                    <a:bodyPr/>
                    <a:lstStyle/>
                    <a:p>
                      <a:pPr marL="0" lvl="0" indent="0" algn="l" rtl="0">
                        <a:spcBef>
                          <a:spcPts val="0"/>
                        </a:spcBef>
                        <a:spcAft>
                          <a:spcPts val="0"/>
                        </a:spcAft>
                        <a:buNone/>
                      </a:pPr>
                      <a:r>
                        <a:rPr lang="en" sz="1000" b="1">
                          <a:solidFill>
                            <a:srgbClr val="212121"/>
                          </a:solidFill>
                        </a:rPr>
                        <a:t>Accuracy</a:t>
                      </a:r>
                      <a:endParaRPr sz="1000" b="1">
                        <a:solidFill>
                          <a:srgbClr val="212121"/>
                        </a:solidFill>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tc>
                  <a:txBody>
                    <a:bodyPr/>
                    <a:lstStyle/>
                    <a:p>
                      <a:pPr marL="0" lvl="0" indent="0" algn="l" rtl="0">
                        <a:spcBef>
                          <a:spcPts val="0"/>
                        </a:spcBef>
                        <a:spcAft>
                          <a:spcPts val="0"/>
                        </a:spcAft>
                        <a:buNone/>
                      </a:pPr>
                      <a:r>
                        <a:rPr lang="en" sz="1000" b="1">
                          <a:solidFill>
                            <a:srgbClr val="212121"/>
                          </a:solidFill>
                        </a:rPr>
                        <a:t>F1-Score</a:t>
                      </a:r>
                      <a:endParaRPr sz="1000" b="1">
                        <a:solidFill>
                          <a:srgbClr val="212121"/>
                        </a:solidFill>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extLst>
                  <a:ext uri="{0D108BD9-81ED-4DB2-BD59-A6C34878D82A}">
                    <a16:rowId xmlns:a16="http://schemas.microsoft.com/office/drawing/2014/main" val="10000"/>
                  </a:ext>
                </a:extLst>
              </a:tr>
              <a:tr h="370700">
                <a:tc>
                  <a:txBody>
                    <a:bodyPr/>
                    <a:lstStyle/>
                    <a:p>
                      <a:pPr marL="0" lvl="0" indent="0" algn="l" rtl="0">
                        <a:spcBef>
                          <a:spcPts val="0"/>
                        </a:spcBef>
                        <a:spcAft>
                          <a:spcPts val="0"/>
                        </a:spcAft>
                        <a:buNone/>
                      </a:pPr>
                      <a:r>
                        <a:rPr lang="en" sz="1000">
                          <a:solidFill>
                            <a:srgbClr val="212121"/>
                          </a:solidFill>
                        </a:rPr>
                        <a:t>Logistic regression</a:t>
                      </a:r>
                      <a:endParaRPr sz="1000">
                        <a:solidFill>
                          <a:srgbClr val="212121"/>
                        </a:solidFill>
                      </a:endParaRPr>
                    </a:p>
                    <a:p>
                      <a:pPr marL="0" lvl="0" indent="0" algn="l" rtl="0">
                        <a:spcBef>
                          <a:spcPts val="0"/>
                        </a:spcBef>
                        <a:spcAft>
                          <a:spcPts val="0"/>
                        </a:spcAft>
                        <a:buNone/>
                      </a:pPr>
                      <a:r>
                        <a:rPr lang="en" sz="1000">
                          <a:solidFill>
                            <a:srgbClr val="212121"/>
                          </a:solidFill>
                        </a:rPr>
                        <a:t>(Threshold 90%)</a:t>
                      </a:r>
                      <a:endParaRPr sz="1000">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98.5%</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97.7%</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24100">
                <a:tc>
                  <a:txBody>
                    <a:bodyPr/>
                    <a:lstStyle/>
                    <a:p>
                      <a:pPr marL="0" lvl="0" indent="0" algn="l" rtl="0">
                        <a:spcBef>
                          <a:spcPts val="0"/>
                        </a:spcBef>
                        <a:spcAft>
                          <a:spcPts val="0"/>
                        </a:spcAft>
                        <a:buClr>
                          <a:schemeClr val="dk1"/>
                        </a:buClr>
                        <a:buSzPts val="1100"/>
                        <a:buFont typeface="Arial"/>
                        <a:buNone/>
                      </a:pPr>
                      <a:r>
                        <a:rPr lang="en" sz="1000">
                          <a:solidFill>
                            <a:srgbClr val="212121"/>
                          </a:solidFill>
                        </a:rPr>
                        <a:t>Logistic regression (Threshold 10%)</a:t>
                      </a:r>
                      <a:endParaRPr sz="1000">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97.9%</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97.9%</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364" name="Google Shape;364;p52"/>
          <p:cNvGraphicFramePr/>
          <p:nvPr/>
        </p:nvGraphicFramePr>
        <p:xfrm>
          <a:off x="5348888" y="2820600"/>
          <a:ext cx="3000000" cy="3000000"/>
        </p:xfrm>
        <a:graphic>
          <a:graphicData uri="http://schemas.openxmlformats.org/drawingml/2006/table">
            <a:tbl>
              <a:tblPr>
                <a:noFill/>
                <a:tableStyleId>{09BBC662-140F-492B-AFDB-F49322D8B6A0}</a:tableStyleId>
              </a:tblPr>
              <a:tblGrid>
                <a:gridCol w="1781950">
                  <a:extLst>
                    <a:ext uri="{9D8B030D-6E8A-4147-A177-3AD203B41FA5}">
                      <a16:colId xmlns:a16="http://schemas.microsoft.com/office/drawing/2014/main" val="20000"/>
                    </a:ext>
                  </a:extLst>
                </a:gridCol>
                <a:gridCol w="729925">
                  <a:extLst>
                    <a:ext uri="{9D8B030D-6E8A-4147-A177-3AD203B41FA5}">
                      <a16:colId xmlns:a16="http://schemas.microsoft.com/office/drawing/2014/main" val="20001"/>
                    </a:ext>
                  </a:extLst>
                </a:gridCol>
                <a:gridCol w="903550">
                  <a:extLst>
                    <a:ext uri="{9D8B030D-6E8A-4147-A177-3AD203B41FA5}">
                      <a16:colId xmlns:a16="http://schemas.microsoft.com/office/drawing/2014/main" val="20002"/>
                    </a:ext>
                  </a:extLst>
                </a:gridCol>
              </a:tblGrid>
              <a:tr h="566350">
                <a:tc>
                  <a:txBody>
                    <a:bodyPr/>
                    <a:lstStyle/>
                    <a:p>
                      <a:pPr marL="0" lvl="0" indent="0" algn="l" rtl="0">
                        <a:spcBef>
                          <a:spcPts val="0"/>
                        </a:spcBef>
                        <a:spcAft>
                          <a:spcPts val="0"/>
                        </a:spcAft>
                        <a:buNone/>
                      </a:pPr>
                      <a:r>
                        <a:rPr lang="en" sz="1000" b="1">
                          <a:solidFill>
                            <a:srgbClr val="212121"/>
                          </a:solidFill>
                        </a:rPr>
                        <a:t>Models for Human Factors</a:t>
                      </a:r>
                      <a:endParaRPr sz="1000" b="1">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tc>
                  <a:txBody>
                    <a:bodyPr/>
                    <a:lstStyle/>
                    <a:p>
                      <a:pPr marL="0" lvl="0" indent="0" algn="l" rtl="0">
                        <a:spcBef>
                          <a:spcPts val="0"/>
                        </a:spcBef>
                        <a:spcAft>
                          <a:spcPts val="0"/>
                        </a:spcAft>
                        <a:buNone/>
                      </a:pPr>
                      <a:r>
                        <a:rPr lang="en" sz="1000" b="1">
                          <a:solidFill>
                            <a:srgbClr val="212121"/>
                          </a:solidFill>
                        </a:rPr>
                        <a:t>Accuracy</a:t>
                      </a:r>
                      <a:endParaRPr sz="1000" b="1">
                        <a:solidFill>
                          <a:srgbClr val="212121"/>
                        </a:solidFill>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tc>
                  <a:txBody>
                    <a:bodyPr/>
                    <a:lstStyle/>
                    <a:p>
                      <a:pPr marL="0" lvl="0" indent="0" algn="l" rtl="0">
                        <a:spcBef>
                          <a:spcPts val="0"/>
                        </a:spcBef>
                        <a:spcAft>
                          <a:spcPts val="0"/>
                        </a:spcAft>
                        <a:buNone/>
                      </a:pPr>
                      <a:r>
                        <a:rPr lang="en" sz="1000" b="1">
                          <a:solidFill>
                            <a:srgbClr val="212121"/>
                          </a:solidFill>
                        </a:rPr>
                        <a:t>AUC</a:t>
                      </a:r>
                      <a:endParaRPr sz="1000" b="1">
                        <a:solidFill>
                          <a:srgbClr val="212121"/>
                        </a:solidFill>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solidFill>
                      <a:srgbClr val="DDEBF7"/>
                    </a:solidFill>
                  </a:tcPr>
                </a:tc>
                <a:extLst>
                  <a:ext uri="{0D108BD9-81ED-4DB2-BD59-A6C34878D82A}">
                    <a16:rowId xmlns:a16="http://schemas.microsoft.com/office/drawing/2014/main" val="10000"/>
                  </a:ext>
                </a:extLst>
              </a:tr>
              <a:tr h="531825">
                <a:tc>
                  <a:txBody>
                    <a:bodyPr/>
                    <a:lstStyle/>
                    <a:p>
                      <a:pPr marL="0" lvl="0" indent="0" algn="l" rtl="0">
                        <a:spcBef>
                          <a:spcPts val="0"/>
                        </a:spcBef>
                        <a:spcAft>
                          <a:spcPts val="0"/>
                        </a:spcAft>
                        <a:buNone/>
                      </a:pPr>
                      <a:r>
                        <a:rPr lang="en" sz="1000">
                          <a:solidFill>
                            <a:srgbClr val="212121"/>
                          </a:solidFill>
                        </a:rPr>
                        <a:t>Logistic regression</a:t>
                      </a:r>
                      <a:endParaRPr sz="1000">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84%</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0.87 </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531825">
                <a:tc>
                  <a:txBody>
                    <a:bodyPr/>
                    <a:lstStyle/>
                    <a:p>
                      <a:pPr marL="0" lvl="0" indent="0" algn="l" rtl="0">
                        <a:spcBef>
                          <a:spcPts val="0"/>
                        </a:spcBef>
                        <a:spcAft>
                          <a:spcPts val="0"/>
                        </a:spcAft>
                        <a:buNone/>
                      </a:pPr>
                      <a:r>
                        <a:rPr lang="en" sz="1000">
                          <a:solidFill>
                            <a:srgbClr val="212121"/>
                          </a:solidFill>
                        </a:rPr>
                        <a:t>LG Grid Search CV</a:t>
                      </a:r>
                      <a:endParaRPr sz="1000">
                        <a:solidFill>
                          <a:srgbClr val="212121"/>
                        </a:solidFill>
                      </a:endParaRPr>
                    </a:p>
                  </a:txBody>
                  <a:tcPr marL="9525" marR="9525" marT="9525" marB="91425" anchor="b">
                    <a:lnL w="125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84%</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latin typeface="Courier New"/>
                          <a:ea typeface="Courier New"/>
                          <a:cs typeface="Courier New"/>
                          <a:sym typeface="Courier New"/>
                        </a:rPr>
                        <a:t>0.88</a:t>
                      </a:r>
                      <a:endParaRPr sz="1000">
                        <a:latin typeface="Courier New"/>
                        <a:ea typeface="Courier New"/>
                        <a:cs typeface="Courier New"/>
                        <a:sym typeface="Courier New"/>
                      </a:endParaRPr>
                    </a:p>
                  </a:txBody>
                  <a:tcPr marL="9525" marR="9525" marT="9525" marB="91425" anchor="b">
                    <a:lnL w="6275" cap="flat" cmpd="sng">
                      <a:solidFill>
                        <a:srgbClr val="000000"/>
                      </a:solidFill>
                      <a:prstDash val="solid"/>
                      <a:round/>
                      <a:headEnd type="none" w="sm" len="sm"/>
                      <a:tailEnd type="none" w="sm" len="sm"/>
                    </a:lnL>
                    <a:lnR w="6275" cap="flat" cmpd="sng">
                      <a:solidFill>
                        <a:srgbClr val="000000"/>
                      </a:solidFill>
                      <a:prstDash val="solid"/>
                      <a:round/>
                      <a:headEnd type="none" w="sm" len="sm"/>
                      <a:tailEnd type="none" w="sm" len="sm"/>
                    </a:lnR>
                    <a:lnT w="6275" cap="flat" cmpd="sng">
                      <a:solidFill>
                        <a:srgbClr val="000000"/>
                      </a:solidFill>
                      <a:prstDash val="solid"/>
                      <a:round/>
                      <a:headEnd type="none" w="sm" len="sm"/>
                      <a:tailEnd type="none" w="sm" len="sm"/>
                    </a:lnT>
                    <a:lnB w="627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365" name="Google Shape;365;p52"/>
          <p:cNvSpPr txBox="1"/>
          <p:nvPr/>
        </p:nvSpPr>
        <p:spPr>
          <a:xfrm>
            <a:off x="65175" y="4450600"/>
            <a:ext cx="3409500" cy="46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*Grid Search model results also added for reference</a:t>
            </a:r>
            <a:r>
              <a:rPr lang="en" sz="1200" u="sng">
                <a:solidFill>
                  <a:schemeClr val="dk1"/>
                </a:solidFill>
                <a:latin typeface="Open Sans"/>
                <a:ea typeface="Open Sans"/>
                <a:cs typeface="Open Sans"/>
                <a:sym typeface="Open Sans"/>
              </a:rPr>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7"/>
          <p:cNvSpPr txBox="1">
            <a:spLocks noGrp="1"/>
          </p:cNvSpPr>
          <p:nvPr>
            <p:ph type="title"/>
          </p:nvPr>
        </p:nvSpPr>
        <p:spPr>
          <a:xfrm>
            <a:off x="196850" y="143650"/>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3000">
                <a:solidFill>
                  <a:srgbClr val="2D3B45"/>
                </a:solidFill>
                <a:highlight>
                  <a:schemeClr val="lt1"/>
                </a:highlight>
                <a:latin typeface="Times New Roman"/>
                <a:ea typeface="Times New Roman"/>
                <a:cs typeface="Times New Roman"/>
                <a:sym typeface="Times New Roman"/>
              </a:rPr>
              <a:t>Project Introduction</a:t>
            </a:r>
            <a:endParaRPr sz="3000">
              <a:latin typeface="Times New Roman"/>
              <a:ea typeface="Times New Roman"/>
              <a:cs typeface="Times New Roman"/>
              <a:sym typeface="Times New Roman"/>
            </a:endParaRPr>
          </a:p>
        </p:txBody>
      </p:sp>
      <p:sp>
        <p:nvSpPr>
          <p:cNvPr id="120" name="Google Shape;120;p27"/>
          <p:cNvSpPr txBox="1">
            <a:spLocks noGrp="1"/>
          </p:cNvSpPr>
          <p:nvPr>
            <p:ph type="body" idx="1"/>
          </p:nvPr>
        </p:nvSpPr>
        <p:spPr>
          <a:xfrm>
            <a:off x="311700" y="872550"/>
            <a:ext cx="8520600" cy="3798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b="1" i="1">
              <a:solidFill>
                <a:srgbClr val="2D3B45"/>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r>
              <a:rPr lang="en" b="1" i="1">
                <a:solidFill>
                  <a:srgbClr val="2D3B45"/>
                </a:solidFill>
                <a:highlight>
                  <a:srgbClr val="FFFFFF"/>
                </a:highlight>
                <a:latin typeface="Times New Roman"/>
                <a:ea typeface="Times New Roman"/>
                <a:cs typeface="Times New Roman"/>
                <a:sym typeface="Times New Roman"/>
              </a:rPr>
              <a:t>Motivation</a:t>
            </a:r>
            <a:r>
              <a:rPr lang="en" sz="1500" b="1" i="1">
                <a:solidFill>
                  <a:srgbClr val="000000"/>
                </a:solidFill>
                <a:highlight>
                  <a:srgbClr val="FFFFFF"/>
                </a:highlight>
                <a:latin typeface="Times New Roman"/>
                <a:ea typeface="Times New Roman"/>
                <a:cs typeface="Times New Roman"/>
                <a:sym typeface="Times New Roman"/>
              </a:rPr>
              <a:t>: </a:t>
            </a:r>
            <a:r>
              <a:rPr lang="en" sz="1500">
                <a:solidFill>
                  <a:srgbClr val="000000"/>
                </a:solidFill>
                <a:highlight>
                  <a:srgbClr val="FFFFFF"/>
                </a:highlight>
                <a:latin typeface="Times New Roman"/>
                <a:ea typeface="Times New Roman"/>
                <a:cs typeface="Times New Roman"/>
                <a:sym typeface="Times New Roman"/>
              </a:rPr>
              <a:t>Wildfire seasons are becoming longer and more unpredictable in many parts of the world. Therefore, this machine learning algorithm applied risk analysis will assist predicting wildfire risk in Sonoma County, CA.  </a:t>
            </a:r>
            <a:endParaRPr sz="15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endParaRPr sz="1500" b="1" i="1">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r>
              <a:rPr lang="en" sz="1700" b="1" i="1">
                <a:solidFill>
                  <a:srgbClr val="000000"/>
                </a:solidFill>
                <a:highlight>
                  <a:srgbClr val="FFFFFF"/>
                </a:highlight>
                <a:latin typeface="Times New Roman"/>
                <a:ea typeface="Times New Roman"/>
                <a:cs typeface="Times New Roman"/>
                <a:sym typeface="Times New Roman"/>
              </a:rPr>
              <a:t>Objective: </a:t>
            </a:r>
            <a:r>
              <a:rPr lang="en" sz="1700">
                <a:solidFill>
                  <a:srgbClr val="000000"/>
                </a:solidFill>
                <a:highlight>
                  <a:srgbClr val="FFFFFF"/>
                </a:highlight>
                <a:latin typeface="Times New Roman"/>
                <a:ea typeface="Times New Roman"/>
                <a:cs typeface="Times New Roman"/>
                <a:sym typeface="Times New Roman"/>
              </a:rPr>
              <a:t>To analyze Sonoma County’s wildfire risk using fire history, weather, NDVI, human factor datasets</a:t>
            </a:r>
            <a:endParaRPr sz="17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endParaRPr sz="17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500" b="1" i="1">
                <a:solidFill>
                  <a:srgbClr val="000000"/>
                </a:solidFill>
                <a:highlight>
                  <a:schemeClr val="lt1"/>
                </a:highlight>
                <a:latin typeface="Times New Roman"/>
                <a:ea typeface="Times New Roman"/>
                <a:cs typeface="Times New Roman"/>
                <a:sym typeface="Times New Roman"/>
              </a:rPr>
              <a:t>Project needs</a:t>
            </a:r>
            <a:r>
              <a:rPr lang="en" sz="1500" b="1" i="1">
                <a:solidFill>
                  <a:srgbClr val="000000"/>
                </a:solidFill>
                <a:highlight>
                  <a:srgbClr val="FFFFFF"/>
                </a:highlight>
                <a:latin typeface="Times New Roman"/>
                <a:ea typeface="Times New Roman"/>
                <a:cs typeface="Times New Roman"/>
                <a:sym typeface="Times New Roman"/>
              </a:rPr>
              <a:t>: </a:t>
            </a:r>
            <a:endParaRPr sz="1500" b="1" i="1">
              <a:solidFill>
                <a:srgbClr val="000000"/>
              </a:solidFill>
              <a:highlight>
                <a:srgbClr val="FFFFFF"/>
              </a:highlight>
              <a:latin typeface="Times New Roman"/>
              <a:ea typeface="Times New Roman"/>
              <a:cs typeface="Times New Roman"/>
              <a:sym typeface="Times New Roman"/>
            </a:endParaRPr>
          </a:p>
          <a:p>
            <a:pPr marL="457200" lvl="0" indent="0" algn="l" rtl="0">
              <a:lnSpc>
                <a:spcPct val="100000"/>
              </a:lnSpc>
              <a:spcBef>
                <a:spcPts val="0"/>
              </a:spcBef>
              <a:spcAft>
                <a:spcPts val="0"/>
              </a:spcAft>
              <a:buNone/>
            </a:pPr>
            <a:r>
              <a:rPr lang="en" sz="1500">
                <a:solidFill>
                  <a:srgbClr val="000000"/>
                </a:solidFill>
                <a:highlight>
                  <a:srgbClr val="FFFFFF"/>
                </a:highlight>
                <a:latin typeface="Times New Roman"/>
                <a:ea typeface="Times New Roman"/>
                <a:cs typeface="Times New Roman"/>
                <a:sym typeface="Times New Roman"/>
              </a:rPr>
              <a:t>(1) Collection of datasets such as </a:t>
            </a:r>
            <a:r>
              <a:rPr lang="en" sz="1500">
                <a:highlight>
                  <a:schemeClr val="lt1"/>
                </a:highlight>
                <a:latin typeface="Times New Roman"/>
                <a:ea typeface="Times New Roman"/>
                <a:cs typeface="Times New Roman"/>
                <a:sym typeface="Times New Roman"/>
              </a:rPr>
              <a:t>fire history, weather, NDVI, human factor datasets</a:t>
            </a:r>
            <a:endParaRPr sz="1500">
              <a:solidFill>
                <a:srgbClr val="000000"/>
              </a:solidFill>
              <a:highlight>
                <a:srgbClr val="FFFFFF"/>
              </a:highlight>
              <a:latin typeface="Times New Roman"/>
              <a:ea typeface="Times New Roman"/>
              <a:cs typeface="Times New Roman"/>
              <a:sym typeface="Times New Roman"/>
            </a:endParaRPr>
          </a:p>
          <a:p>
            <a:pPr marL="457200" lvl="0" indent="0" algn="l" rtl="0">
              <a:lnSpc>
                <a:spcPct val="100000"/>
              </a:lnSpc>
              <a:spcBef>
                <a:spcPts val="0"/>
              </a:spcBef>
              <a:spcAft>
                <a:spcPts val="0"/>
              </a:spcAft>
              <a:buNone/>
            </a:pPr>
            <a:r>
              <a:rPr lang="en" sz="1500">
                <a:solidFill>
                  <a:srgbClr val="000000"/>
                </a:solidFill>
                <a:highlight>
                  <a:srgbClr val="FFFFFF"/>
                </a:highlight>
                <a:latin typeface="Times New Roman"/>
                <a:ea typeface="Times New Roman"/>
                <a:cs typeface="Times New Roman"/>
                <a:sym typeface="Times New Roman"/>
              </a:rPr>
              <a:t>(2) Selection of different ML models according to the attributes and its impacts on wildfires, and then implementation of selected models and AI algorithms on the collected datasets </a:t>
            </a:r>
            <a:endParaRPr sz="1500">
              <a:solidFill>
                <a:srgbClr val="000000"/>
              </a:solidFill>
              <a:highlight>
                <a:srgbClr val="FFFFFF"/>
              </a:highlight>
              <a:latin typeface="Times New Roman"/>
              <a:ea typeface="Times New Roman"/>
              <a:cs typeface="Times New Roman"/>
              <a:sym typeface="Times New Roman"/>
            </a:endParaRPr>
          </a:p>
          <a:p>
            <a:pPr marL="457200" lvl="0" indent="0" algn="l" rtl="0">
              <a:lnSpc>
                <a:spcPct val="100000"/>
              </a:lnSpc>
              <a:spcBef>
                <a:spcPts val="0"/>
              </a:spcBef>
              <a:spcAft>
                <a:spcPts val="0"/>
              </a:spcAft>
              <a:buNone/>
            </a:pPr>
            <a:r>
              <a:rPr lang="en" sz="1500">
                <a:solidFill>
                  <a:srgbClr val="000000"/>
                </a:solidFill>
                <a:highlight>
                  <a:srgbClr val="FFFFFF"/>
                </a:highlight>
                <a:latin typeface="Times New Roman"/>
                <a:ea typeface="Times New Roman"/>
                <a:cs typeface="Times New Roman"/>
                <a:sym typeface="Times New Roman"/>
              </a:rPr>
              <a:t>(3) Comparative studies of different models on the basis of accuracy percentage to determine which model is best for the risk prediction of wildfires occurrence </a:t>
            </a:r>
            <a:endParaRPr sz="1500">
              <a:solidFill>
                <a:srgbClr val="000000"/>
              </a:solidFill>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endParaRPr sz="1500">
              <a:solidFill>
                <a:srgbClr val="000000"/>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53"/>
          <p:cNvSpPr txBox="1">
            <a:spLocks noGrp="1"/>
          </p:cNvSpPr>
          <p:nvPr>
            <p:ph type="body" idx="1"/>
          </p:nvPr>
        </p:nvSpPr>
        <p:spPr>
          <a:xfrm>
            <a:off x="517175" y="606600"/>
            <a:ext cx="7487400" cy="393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a:p>
            <a:pPr marL="0" lvl="0" indent="0" algn="l" rtl="0">
              <a:spcBef>
                <a:spcPts val="1600"/>
              </a:spcBef>
              <a:spcAft>
                <a:spcPts val="0"/>
              </a:spcAft>
              <a:buNone/>
            </a:pPr>
            <a:endParaRPr sz="2500"/>
          </a:p>
          <a:p>
            <a:pPr marL="0" lvl="0" indent="0" algn="l" rtl="0">
              <a:spcBef>
                <a:spcPts val="1600"/>
              </a:spcBef>
              <a:spcAft>
                <a:spcPts val="0"/>
              </a:spcAft>
              <a:buClr>
                <a:schemeClr val="dk1"/>
              </a:buClr>
              <a:buSzPts val="1100"/>
              <a:buFont typeface="Arial"/>
              <a:buNone/>
            </a:pPr>
            <a:r>
              <a:rPr lang="en" sz="3700">
                <a:latin typeface="Times New Roman"/>
                <a:ea typeface="Times New Roman"/>
                <a:cs typeface="Times New Roman"/>
                <a:sym typeface="Times New Roman"/>
              </a:rPr>
              <a:t>                     Thank you</a:t>
            </a:r>
            <a:endParaRPr sz="3700">
              <a:latin typeface="Times New Roman"/>
              <a:ea typeface="Times New Roman"/>
              <a:cs typeface="Times New Roman"/>
              <a:sym typeface="Times New Roman"/>
            </a:endParaRPr>
          </a:p>
          <a:p>
            <a:pPr marL="0" lvl="0" indent="0" algn="l" rtl="0">
              <a:spcBef>
                <a:spcPts val="16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8"/>
          <p:cNvSpPr txBox="1">
            <a:spLocks noGrp="1"/>
          </p:cNvSpPr>
          <p:nvPr>
            <p:ph type="title"/>
          </p:nvPr>
        </p:nvSpPr>
        <p:spPr>
          <a:xfrm>
            <a:off x="397700" y="110475"/>
            <a:ext cx="8520600" cy="53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Project Team</a:t>
            </a:r>
            <a:endParaRPr sz="3000"/>
          </a:p>
        </p:txBody>
      </p:sp>
      <p:graphicFrame>
        <p:nvGraphicFramePr>
          <p:cNvPr id="126" name="Google Shape;126;p28"/>
          <p:cNvGraphicFramePr/>
          <p:nvPr/>
        </p:nvGraphicFramePr>
        <p:xfrm>
          <a:off x="172750" y="697925"/>
          <a:ext cx="8798475" cy="4157720"/>
        </p:xfrm>
        <a:graphic>
          <a:graphicData uri="http://schemas.openxmlformats.org/drawingml/2006/table">
            <a:tbl>
              <a:tblPr>
                <a:noFill/>
                <a:tableStyleId>{D1D85063-B097-4E94-9E34-B748C7B70E72}</a:tableStyleId>
              </a:tblPr>
              <a:tblGrid>
                <a:gridCol w="4354350">
                  <a:extLst>
                    <a:ext uri="{9D8B030D-6E8A-4147-A177-3AD203B41FA5}">
                      <a16:colId xmlns:a16="http://schemas.microsoft.com/office/drawing/2014/main" val="20000"/>
                    </a:ext>
                  </a:extLst>
                </a:gridCol>
                <a:gridCol w="4444125">
                  <a:extLst>
                    <a:ext uri="{9D8B030D-6E8A-4147-A177-3AD203B41FA5}">
                      <a16:colId xmlns:a16="http://schemas.microsoft.com/office/drawing/2014/main" val="20001"/>
                    </a:ext>
                  </a:extLst>
                </a:gridCol>
              </a:tblGrid>
              <a:tr h="319125">
                <a:tc>
                  <a:txBody>
                    <a:bodyPr/>
                    <a:lstStyle/>
                    <a:p>
                      <a:pPr marL="0" lvl="0" indent="0" algn="l" rtl="0">
                        <a:spcBef>
                          <a:spcPts val="0"/>
                        </a:spcBef>
                        <a:spcAft>
                          <a:spcPts val="0"/>
                        </a:spcAft>
                        <a:buNone/>
                      </a:pPr>
                      <a:r>
                        <a:rPr lang="en" b="1">
                          <a:latin typeface="Times New Roman"/>
                          <a:ea typeface="Times New Roman"/>
                          <a:cs typeface="Times New Roman"/>
                          <a:sym typeface="Times New Roman"/>
                        </a:rPr>
                        <a:t>Responsibility</a:t>
                      </a:r>
                      <a:endParaRPr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b="1">
                          <a:latin typeface="Times New Roman"/>
                          <a:ea typeface="Times New Roman"/>
                          <a:cs typeface="Times New Roman"/>
                          <a:sym typeface="Times New Roman"/>
                        </a:rPr>
                        <a:t>Team Member Contribution</a:t>
                      </a:r>
                      <a:endParaRPr b="1">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0"/>
                  </a:ext>
                </a:extLst>
              </a:tr>
              <a:tr h="310100">
                <a:tc>
                  <a:txBody>
                    <a:bodyPr/>
                    <a:lstStyle/>
                    <a:p>
                      <a:pPr marL="0" lvl="0" indent="0" algn="l" rtl="0">
                        <a:spcBef>
                          <a:spcPts val="0"/>
                        </a:spcBef>
                        <a:spcAft>
                          <a:spcPts val="0"/>
                        </a:spcAft>
                        <a:buNone/>
                      </a:pPr>
                      <a:r>
                        <a:rPr lang="en" sz="1300">
                          <a:latin typeface="Times New Roman"/>
                          <a:ea typeface="Times New Roman"/>
                          <a:cs typeface="Times New Roman"/>
                          <a:sym typeface="Times New Roman"/>
                        </a:rPr>
                        <a:t>Data Preparation</a:t>
                      </a:r>
                      <a:endParaRPr sz="13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sz="1300">
                          <a:latin typeface="Times New Roman"/>
                          <a:ea typeface="Times New Roman"/>
                          <a:cs typeface="Times New Roman"/>
                          <a:sym typeface="Times New Roman"/>
                        </a:rPr>
                        <a:t>All</a:t>
                      </a:r>
                      <a:endParaRPr sz="1300">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1"/>
                  </a:ext>
                </a:extLst>
              </a:tr>
              <a:tr h="310100">
                <a:tc>
                  <a:txBody>
                    <a:bodyPr/>
                    <a:lstStyle/>
                    <a:p>
                      <a:pPr marL="0" lvl="0" indent="0" algn="l" rtl="0">
                        <a:spcBef>
                          <a:spcPts val="0"/>
                        </a:spcBef>
                        <a:spcAft>
                          <a:spcPts val="0"/>
                        </a:spcAft>
                        <a:buNone/>
                      </a:pPr>
                      <a:r>
                        <a:rPr lang="en" sz="1300">
                          <a:latin typeface="Times New Roman"/>
                          <a:ea typeface="Times New Roman"/>
                          <a:cs typeface="Times New Roman"/>
                          <a:sym typeface="Times New Roman"/>
                        </a:rPr>
                        <a:t>Data Preprocessing</a:t>
                      </a:r>
                      <a:endParaRPr sz="13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sz="1300">
                          <a:latin typeface="Times New Roman"/>
                          <a:ea typeface="Times New Roman"/>
                          <a:cs typeface="Times New Roman"/>
                          <a:sym typeface="Times New Roman"/>
                        </a:rPr>
                        <a:t>All</a:t>
                      </a:r>
                      <a:endParaRPr sz="1300">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2"/>
                  </a:ext>
                </a:extLst>
              </a:tr>
              <a:tr h="310100">
                <a:tc>
                  <a:txBody>
                    <a:bodyPr/>
                    <a:lstStyle/>
                    <a:p>
                      <a:pPr marL="0" lvl="0" indent="0" algn="l" rtl="0">
                        <a:spcBef>
                          <a:spcPts val="0"/>
                        </a:spcBef>
                        <a:spcAft>
                          <a:spcPts val="0"/>
                        </a:spcAft>
                        <a:buNone/>
                      </a:pPr>
                      <a:r>
                        <a:rPr lang="en" sz="1300">
                          <a:latin typeface="Times New Roman"/>
                          <a:ea typeface="Times New Roman"/>
                          <a:cs typeface="Times New Roman"/>
                          <a:sym typeface="Times New Roman"/>
                        </a:rPr>
                        <a:t>Data Visualization</a:t>
                      </a:r>
                      <a:endParaRPr sz="13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sz="1300">
                          <a:latin typeface="Times New Roman"/>
                          <a:ea typeface="Times New Roman"/>
                          <a:cs typeface="Times New Roman"/>
                          <a:sym typeface="Times New Roman"/>
                        </a:rPr>
                        <a:t>All</a:t>
                      </a:r>
                      <a:endParaRPr sz="1300">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3"/>
                  </a:ext>
                </a:extLst>
              </a:tr>
              <a:tr h="553950">
                <a:tc>
                  <a:txBody>
                    <a:bodyPr/>
                    <a:lstStyle/>
                    <a:p>
                      <a:pPr marL="0" lvl="0" indent="0" algn="l" rtl="0">
                        <a:lnSpc>
                          <a:spcPct val="115000"/>
                        </a:lnSpc>
                        <a:spcBef>
                          <a:spcPts val="900"/>
                        </a:spcBef>
                        <a:spcAft>
                          <a:spcPts val="900"/>
                        </a:spcAft>
                        <a:buClr>
                          <a:schemeClr val="dk1"/>
                        </a:buClr>
                        <a:buSzPts val="1100"/>
                        <a:buFont typeface="Arial"/>
                        <a:buNone/>
                      </a:pPr>
                      <a:r>
                        <a:rPr lang="en" sz="1300">
                          <a:solidFill>
                            <a:schemeClr val="dk1"/>
                          </a:solidFill>
                          <a:latin typeface="Times New Roman"/>
                          <a:ea typeface="Times New Roman"/>
                          <a:cs typeface="Times New Roman"/>
                          <a:sym typeface="Times New Roman"/>
                        </a:rPr>
                        <a:t>Random Forest Classifier (Fire history &amp; Weather)</a:t>
                      </a:r>
                      <a:endParaRPr sz="1300">
                        <a:latin typeface="Times New Roman"/>
                        <a:ea typeface="Times New Roman"/>
                        <a:cs typeface="Times New Roman"/>
                        <a:sym typeface="Times New Roman"/>
                      </a:endParaRPr>
                    </a:p>
                  </a:txBody>
                  <a:tcPr marL="63500" marR="63500" marT="63500" marB="63500">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300">
                          <a:latin typeface="Times New Roman"/>
                          <a:ea typeface="Times New Roman"/>
                          <a:cs typeface="Times New Roman"/>
                          <a:sym typeface="Times New Roman"/>
                        </a:rPr>
                        <a:t>Afra Bijli</a:t>
                      </a:r>
                      <a:endParaRPr sz="1300">
                        <a:latin typeface="Times New Roman"/>
                        <a:ea typeface="Times New Roman"/>
                        <a:cs typeface="Times New Roman"/>
                        <a:sym typeface="Times New Roman"/>
                      </a:endParaRPr>
                    </a:p>
                  </a:txBody>
                  <a:tcPr marL="63500" marR="63500" marT="63500" marB="63500">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553950">
                <a:tc>
                  <a:txBody>
                    <a:bodyPr/>
                    <a:lstStyle/>
                    <a:p>
                      <a:pPr marL="0" lvl="0" indent="0" algn="l" rtl="0">
                        <a:lnSpc>
                          <a:spcPct val="115000"/>
                        </a:lnSpc>
                        <a:spcBef>
                          <a:spcPts val="900"/>
                        </a:spcBef>
                        <a:spcAft>
                          <a:spcPts val="900"/>
                        </a:spcAft>
                        <a:buNone/>
                      </a:pPr>
                      <a:r>
                        <a:rPr lang="en" sz="1300">
                          <a:latin typeface="Times New Roman"/>
                          <a:ea typeface="Times New Roman"/>
                          <a:cs typeface="Times New Roman"/>
                          <a:sym typeface="Times New Roman"/>
                        </a:rPr>
                        <a:t>Logistic Regression </a:t>
                      </a:r>
                      <a:r>
                        <a:rPr lang="en" sz="1300">
                          <a:solidFill>
                            <a:schemeClr val="dk1"/>
                          </a:solidFill>
                          <a:latin typeface="Times New Roman"/>
                          <a:ea typeface="Times New Roman"/>
                          <a:cs typeface="Times New Roman"/>
                          <a:sym typeface="Times New Roman"/>
                        </a:rPr>
                        <a:t>(Fire history &amp; Weather)</a:t>
                      </a:r>
                      <a:endParaRPr sz="1300">
                        <a:solidFill>
                          <a:schemeClr val="dk1"/>
                        </a:solidFill>
                        <a:latin typeface="Times New Roman"/>
                        <a:ea typeface="Times New Roman"/>
                        <a:cs typeface="Times New Roman"/>
                        <a:sym typeface="Times New Roman"/>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300">
                          <a:latin typeface="Times New Roman"/>
                          <a:ea typeface="Times New Roman"/>
                          <a:cs typeface="Times New Roman"/>
                          <a:sym typeface="Times New Roman"/>
                        </a:rPr>
                        <a:t>(Ginny) Jeehee Choi</a:t>
                      </a:r>
                      <a:endParaRPr sz="1300">
                        <a:latin typeface="Times New Roman"/>
                        <a:ea typeface="Times New Roman"/>
                        <a:cs typeface="Times New Roman"/>
                        <a:sym typeface="Times New Roman"/>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553950">
                <a:tc>
                  <a:txBody>
                    <a:bodyPr/>
                    <a:lstStyle/>
                    <a:p>
                      <a:pPr marL="0" lvl="0" indent="0" algn="l" rtl="0">
                        <a:lnSpc>
                          <a:spcPct val="115000"/>
                        </a:lnSpc>
                        <a:spcBef>
                          <a:spcPts val="900"/>
                        </a:spcBef>
                        <a:spcAft>
                          <a:spcPts val="900"/>
                        </a:spcAft>
                        <a:buNone/>
                      </a:pPr>
                      <a:r>
                        <a:rPr lang="en" sz="1300">
                          <a:latin typeface="Times New Roman"/>
                          <a:ea typeface="Times New Roman"/>
                          <a:cs typeface="Times New Roman"/>
                          <a:sym typeface="Times New Roman"/>
                        </a:rPr>
                        <a:t>KNN </a:t>
                      </a:r>
                      <a:r>
                        <a:rPr lang="en" sz="1300">
                          <a:solidFill>
                            <a:schemeClr val="dk1"/>
                          </a:solidFill>
                          <a:latin typeface="Times New Roman"/>
                          <a:ea typeface="Times New Roman"/>
                          <a:cs typeface="Times New Roman"/>
                          <a:sym typeface="Times New Roman"/>
                        </a:rPr>
                        <a:t>(Fire history &amp; NDVI)</a:t>
                      </a:r>
                      <a:endParaRPr sz="1300">
                        <a:latin typeface="Times New Roman"/>
                        <a:ea typeface="Times New Roman"/>
                        <a:cs typeface="Times New Roman"/>
                        <a:sym typeface="Times New Roman"/>
                      </a:endParaRPr>
                    </a:p>
                  </a:txBody>
                  <a:tcPr marL="63500" marR="63500" marT="63500" marB="63500">
                    <a:lnT w="12700" cap="flat" cmpd="sng">
                      <a:solidFill>
                        <a:srgbClr val="000000"/>
                      </a:solidFill>
                      <a:prstDash val="solid"/>
                      <a:round/>
                      <a:headEnd type="none" w="sm" len="sm"/>
                      <a:tailEnd type="none" w="sm" len="sm"/>
                    </a:lnT>
                  </a:tcPr>
                </a:tc>
                <a:tc>
                  <a:txBody>
                    <a:bodyPr/>
                    <a:lstStyle/>
                    <a:p>
                      <a:pPr marL="0" lvl="0" indent="0" algn="just" rtl="0">
                        <a:lnSpc>
                          <a:spcPct val="115000"/>
                        </a:lnSpc>
                        <a:spcBef>
                          <a:spcPts val="0"/>
                        </a:spcBef>
                        <a:spcAft>
                          <a:spcPts val="0"/>
                        </a:spcAft>
                        <a:buNone/>
                      </a:pPr>
                      <a:r>
                        <a:rPr lang="en" sz="1300">
                          <a:latin typeface="Times New Roman"/>
                          <a:ea typeface="Times New Roman"/>
                          <a:cs typeface="Times New Roman"/>
                          <a:sym typeface="Times New Roman"/>
                        </a:rPr>
                        <a:t>Sunanda Das Suchi</a:t>
                      </a:r>
                      <a:endParaRPr sz="1300">
                        <a:latin typeface="Times New Roman"/>
                        <a:ea typeface="Times New Roman"/>
                        <a:cs typeface="Times New Roman"/>
                        <a:sym typeface="Times New Roman"/>
                      </a:endParaRPr>
                    </a:p>
                  </a:txBody>
                  <a:tcPr marL="63500" marR="63500" marT="63500" marB="63500">
                    <a:lnT w="12700" cap="flat" cmpd="sng">
                      <a:solidFill>
                        <a:srgbClr val="000000"/>
                      </a:solidFill>
                      <a:prstDash val="solid"/>
                      <a:round/>
                      <a:headEnd type="none" w="sm" len="sm"/>
                      <a:tailEnd type="none" w="sm" len="sm"/>
                    </a:lnT>
                  </a:tcPr>
                </a:tc>
                <a:extLst>
                  <a:ext uri="{0D108BD9-81ED-4DB2-BD59-A6C34878D82A}">
                    <a16:rowId xmlns:a16="http://schemas.microsoft.com/office/drawing/2014/main" val="10006"/>
                  </a:ext>
                </a:extLst>
              </a:tr>
              <a:tr h="626200">
                <a:tc>
                  <a:txBody>
                    <a:bodyPr/>
                    <a:lstStyle/>
                    <a:p>
                      <a:pPr marL="0" lvl="0" indent="0" algn="l" rtl="0">
                        <a:lnSpc>
                          <a:spcPct val="115000"/>
                        </a:lnSpc>
                        <a:spcBef>
                          <a:spcPts val="1200"/>
                        </a:spcBef>
                        <a:spcAft>
                          <a:spcPts val="1200"/>
                        </a:spcAft>
                        <a:buNone/>
                      </a:pPr>
                      <a:r>
                        <a:rPr lang="en" sz="1300">
                          <a:latin typeface="Times New Roman"/>
                          <a:ea typeface="Times New Roman"/>
                          <a:cs typeface="Times New Roman"/>
                          <a:sym typeface="Times New Roman"/>
                        </a:rPr>
                        <a:t>Support Vector Machine </a:t>
                      </a:r>
                      <a:r>
                        <a:rPr lang="en" sz="1300">
                          <a:solidFill>
                            <a:schemeClr val="dk1"/>
                          </a:solidFill>
                          <a:latin typeface="Times New Roman"/>
                          <a:ea typeface="Times New Roman"/>
                          <a:cs typeface="Times New Roman"/>
                          <a:sym typeface="Times New Roman"/>
                        </a:rPr>
                        <a:t>(Fire history &amp; NDVI)</a:t>
                      </a:r>
                      <a:endParaRPr sz="13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sz="1300">
                          <a:latin typeface="Times New Roman"/>
                          <a:ea typeface="Times New Roman"/>
                          <a:cs typeface="Times New Roman"/>
                          <a:sym typeface="Times New Roman"/>
                        </a:rPr>
                        <a:t>Sukriti Mishra</a:t>
                      </a:r>
                      <a:endParaRPr sz="1300">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7"/>
                  </a:ext>
                </a:extLst>
              </a:tr>
              <a:tr h="553950">
                <a:tc>
                  <a:txBody>
                    <a:bodyPr/>
                    <a:lstStyle/>
                    <a:p>
                      <a:pPr marL="0" lvl="0" indent="0" algn="l" rtl="0">
                        <a:lnSpc>
                          <a:spcPct val="115000"/>
                        </a:lnSpc>
                        <a:spcBef>
                          <a:spcPts val="900"/>
                        </a:spcBef>
                        <a:spcAft>
                          <a:spcPts val="900"/>
                        </a:spcAft>
                        <a:buNone/>
                      </a:pPr>
                      <a:r>
                        <a:rPr lang="en" sz="1300">
                          <a:latin typeface="Times New Roman"/>
                          <a:ea typeface="Times New Roman"/>
                          <a:cs typeface="Times New Roman"/>
                          <a:sym typeface="Times New Roman"/>
                        </a:rPr>
                        <a:t>Logistic Regression </a:t>
                      </a:r>
                      <a:r>
                        <a:rPr lang="en" sz="1300">
                          <a:solidFill>
                            <a:schemeClr val="dk1"/>
                          </a:solidFill>
                          <a:latin typeface="Times New Roman"/>
                          <a:ea typeface="Times New Roman"/>
                          <a:cs typeface="Times New Roman"/>
                          <a:sym typeface="Times New Roman"/>
                        </a:rPr>
                        <a:t>( Human factors)</a:t>
                      </a:r>
                      <a:endParaRPr sz="13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sz="1300">
                          <a:latin typeface="Times New Roman"/>
                          <a:ea typeface="Times New Roman"/>
                          <a:cs typeface="Times New Roman"/>
                          <a:sym typeface="Times New Roman"/>
                        </a:rPr>
                        <a:t>Ililta Gebrihiwet</a:t>
                      </a:r>
                      <a:endParaRPr sz="1300">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8"/>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9"/>
          <p:cNvSpPr txBox="1">
            <a:spLocks noGrp="1"/>
          </p:cNvSpPr>
          <p:nvPr>
            <p:ph type="title"/>
          </p:nvPr>
        </p:nvSpPr>
        <p:spPr>
          <a:xfrm>
            <a:off x="311700" y="0"/>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Fire History Data</a:t>
            </a:r>
            <a:endParaRPr sz="3000">
              <a:latin typeface="Times New Roman"/>
              <a:ea typeface="Times New Roman"/>
              <a:cs typeface="Times New Roman"/>
              <a:sym typeface="Times New Roman"/>
            </a:endParaRPr>
          </a:p>
        </p:txBody>
      </p:sp>
      <p:sp>
        <p:nvSpPr>
          <p:cNvPr id="132" name="Google Shape;132;p29"/>
          <p:cNvSpPr txBox="1">
            <a:spLocks noGrp="1"/>
          </p:cNvSpPr>
          <p:nvPr>
            <p:ph type="body" idx="1"/>
          </p:nvPr>
        </p:nvSpPr>
        <p:spPr>
          <a:xfrm>
            <a:off x="311700" y="1559859"/>
            <a:ext cx="4203890" cy="3019291"/>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200" dirty="0">
                <a:solidFill>
                  <a:srgbClr val="2D3B45"/>
                </a:solidFill>
                <a:highlight>
                  <a:schemeClr val="lt1"/>
                </a:highlight>
                <a:latin typeface="Times New Roman"/>
                <a:ea typeface="Times New Roman"/>
                <a:cs typeface="Times New Roman"/>
                <a:sym typeface="Times New Roman"/>
              </a:rPr>
              <a:t>Fire History Data</a:t>
            </a:r>
            <a:endParaRPr sz="1200" dirty="0">
              <a:solidFill>
                <a:srgbClr val="2D3B45"/>
              </a:solidFill>
              <a:highlight>
                <a:schemeClr val="lt1"/>
              </a:highlight>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r>
              <a:rPr lang="en" sz="1200" dirty="0">
                <a:solidFill>
                  <a:srgbClr val="2D3B45"/>
                </a:solidFill>
                <a:highlight>
                  <a:schemeClr val="lt1"/>
                </a:highlight>
                <a:latin typeface="Times New Roman"/>
                <a:ea typeface="Times New Roman"/>
                <a:cs typeface="Times New Roman"/>
                <a:sym typeface="Times New Roman"/>
              </a:rPr>
              <a:t>Data types: integer, float, date, text</a:t>
            </a:r>
            <a:endParaRPr sz="1200" dirty="0">
              <a:solidFill>
                <a:srgbClr val="2D3B45"/>
              </a:solidFill>
              <a:highlight>
                <a:schemeClr val="lt1"/>
              </a:highlight>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r>
              <a:rPr lang="en" sz="1200" dirty="0">
                <a:solidFill>
                  <a:srgbClr val="2D3B45"/>
                </a:solidFill>
                <a:highlight>
                  <a:schemeClr val="lt1"/>
                </a:highlight>
                <a:latin typeface="Times New Roman"/>
                <a:ea typeface="Times New Roman"/>
                <a:cs typeface="Times New Roman"/>
                <a:sym typeface="Times New Roman"/>
              </a:rPr>
              <a:t>Parameters: Burned_Area (km2), Lat_Long (latitude, longitude),                               </a:t>
            </a:r>
            <a:endParaRPr sz="1200" dirty="0">
              <a:solidFill>
                <a:srgbClr val="2D3B45"/>
              </a:solidFill>
              <a:highlight>
                <a:schemeClr val="lt1"/>
              </a:highlight>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r>
              <a:rPr lang="en" sz="1200" dirty="0">
                <a:solidFill>
                  <a:srgbClr val="2D3B45"/>
                </a:solidFill>
                <a:highlight>
                  <a:schemeClr val="lt1"/>
                </a:highlight>
                <a:latin typeface="Times New Roman"/>
                <a:ea typeface="Times New Roman"/>
                <a:cs typeface="Times New Roman"/>
                <a:sym typeface="Times New Roman"/>
              </a:rPr>
              <a:t>                      Ignition_Time (day), Fire Boundary (km), Cause, Year, Alarm_date, Containment_date, WeatherStation</a:t>
            </a:r>
            <a:endParaRPr sz="1200" dirty="0">
              <a:solidFill>
                <a:srgbClr val="2D3B45"/>
              </a:solidFill>
              <a:highlight>
                <a:srgbClr val="FFFFFF"/>
              </a:highlight>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r>
              <a:rPr lang="en" sz="1200" dirty="0">
                <a:solidFill>
                  <a:srgbClr val="2D3B45"/>
                </a:solidFill>
                <a:highlight>
                  <a:srgbClr val="FFFFFF"/>
                </a:highlight>
                <a:latin typeface="Times New Roman"/>
                <a:ea typeface="Times New Roman"/>
                <a:cs typeface="Times New Roman"/>
                <a:sym typeface="Times New Roman"/>
              </a:rPr>
              <a:t>-------------------------------------------------------------------------------</a:t>
            </a:r>
            <a:r>
              <a:rPr lang="en" sz="1200" dirty="0">
                <a:solidFill>
                  <a:srgbClr val="2D3B45"/>
                </a:solidFill>
                <a:highlight>
                  <a:schemeClr val="lt1"/>
                </a:highlight>
                <a:latin typeface="Times New Roman"/>
                <a:ea typeface="Times New Roman"/>
                <a:cs typeface="Times New Roman"/>
                <a:sym typeface="Times New Roman"/>
              </a:rPr>
              <a:t>Dataset is from:  The Fire and Resource Assessment Program’s</a:t>
            </a:r>
            <a:endParaRPr sz="1200" dirty="0">
              <a:solidFill>
                <a:srgbClr val="2D3B45"/>
              </a:solidFill>
              <a:highlight>
                <a:schemeClr val="lt1"/>
              </a:highlight>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r>
              <a:rPr lang="en" sz="1200" dirty="0">
                <a:solidFill>
                  <a:srgbClr val="2D3B45"/>
                </a:solidFill>
                <a:highlight>
                  <a:schemeClr val="lt1"/>
                </a:highlight>
                <a:latin typeface="Times New Roman"/>
                <a:ea typeface="Times New Roman"/>
                <a:cs typeface="Times New Roman"/>
                <a:sym typeface="Times New Roman"/>
              </a:rPr>
              <a:t>		       </a:t>
            </a:r>
            <a:r>
              <a:rPr lang="en" sz="1200" u="sng" dirty="0">
                <a:solidFill>
                  <a:schemeClr val="accent5"/>
                </a:solidFill>
                <a:highlight>
                  <a:schemeClr val="lt1"/>
                </a:highlight>
                <a:latin typeface="Times New Roman"/>
                <a:ea typeface="Times New Roman"/>
                <a:cs typeface="Times New Roman"/>
                <a:sym typeface="Times New Roman"/>
                <a:hlinkClick r:id="rId3"/>
              </a:rPr>
              <a:t>Fire Perimeters dataset</a:t>
            </a:r>
            <a:r>
              <a:rPr lang="en" sz="1200" dirty="0">
                <a:solidFill>
                  <a:srgbClr val="2D3B45"/>
                </a:solidFill>
                <a:highlight>
                  <a:schemeClr val="lt1"/>
                </a:highlight>
                <a:latin typeface="Times New Roman"/>
                <a:ea typeface="Times New Roman"/>
                <a:cs typeface="Times New Roman"/>
                <a:sym typeface="Times New Roman"/>
              </a:rPr>
              <a:t> </a:t>
            </a:r>
            <a:endParaRPr sz="1200" dirty="0">
              <a:solidFill>
                <a:srgbClr val="2D3B45"/>
              </a:solidFill>
              <a:highlight>
                <a:schemeClr val="lt1"/>
              </a:highlight>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r>
              <a:rPr lang="en" sz="1200" dirty="0">
                <a:solidFill>
                  <a:srgbClr val="2D3B45"/>
                </a:solidFill>
                <a:latin typeface="Times New Roman"/>
                <a:ea typeface="Times New Roman"/>
                <a:cs typeface="Times New Roman"/>
                <a:sym typeface="Times New Roman"/>
              </a:rPr>
              <a:t>Training data: 6,080</a:t>
            </a:r>
            <a:endParaRPr sz="1200" dirty="0">
              <a:solidFill>
                <a:srgbClr val="2D3B45"/>
              </a:solidFill>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r>
              <a:rPr lang="en" sz="1200" dirty="0">
                <a:solidFill>
                  <a:srgbClr val="2D3B45"/>
                </a:solidFill>
                <a:latin typeface="Times New Roman"/>
                <a:ea typeface="Times New Roman"/>
                <a:cs typeface="Times New Roman"/>
                <a:sym typeface="Times New Roman"/>
              </a:rPr>
              <a:t>Test data: 2,027</a:t>
            </a:r>
            <a:endParaRPr sz="1200" dirty="0">
              <a:solidFill>
                <a:srgbClr val="2D3B45"/>
              </a:solidFill>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r>
              <a:rPr lang="en" sz="1200" dirty="0">
                <a:solidFill>
                  <a:srgbClr val="2D3B45"/>
                </a:solidFill>
                <a:highlight>
                  <a:schemeClr val="lt1"/>
                </a:highlight>
                <a:latin typeface="Times New Roman"/>
                <a:ea typeface="Times New Roman"/>
                <a:cs typeface="Times New Roman"/>
                <a:sym typeface="Times New Roman"/>
              </a:rPr>
              <a:t>Dataset size: 81,090</a:t>
            </a:r>
            <a:endParaRPr sz="1200" dirty="0">
              <a:solidFill>
                <a:srgbClr val="2D3B45"/>
              </a:solidFill>
              <a:highlight>
                <a:srgbClr val="FFFFFF"/>
              </a:highlight>
              <a:latin typeface="Times New Roman"/>
              <a:ea typeface="Times New Roman"/>
              <a:cs typeface="Times New Roman"/>
              <a:sym typeface="Times New Roman"/>
            </a:endParaRPr>
          </a:p>
        </p:txBody>
      </p:sp>
      <p:pic>
        <p:nvPicPr>
          <p:cNvPr id="133" name="Google Shape;133;p29"/>
          <p:cNvPicPr preferRelativeResize="0"/>
          <p:nvPr/>
        </p:nvPicPr>
        <p:blipFill rotWithShape="1">
          <a:blip r:embed="rId4">
            <a:alphaModFix/>
          </a:blip>
          <a:srcRect b="47892"/>
          <a:stretch/>
        </p:blipFill>
        <p:spPr>
          <a:xfrm>
            <a:off x="311700" y="776903"/>
            <a:ext cx="8590275" cy="653025"/>
          </a:xfrm>
          <a:prstGeom prst="rect">
            <a:avLst/>
          </a:prstGeom>
          <a:noFill/>
          <a:ln>
            <a:noFill/>
          </a:ln>
        </p:spPr>
      </p:pic>
      <p:pic>
        <p:nvPicPr>
          <p:cNvPr id="135" name="Google Shape;135;p29"/>
          <p:cNvPicPr preferRelativeResize="0"/>
          <p:nvPr/>
        </p:nvPicPr>
        <p:blipFill>
          <a:blip r:embed="rId5">
            <a:alphaModFix/>
          </a:blip>
          <a:stretch>
            <a:fillRect/>
          </a:stretch>
        </p:blipFill>
        <p:spPr>
          <a:xfrm>
            <a:off x="2590687" y="3218848"/>
            <a:ext cx="1117100" cy="493325"/>
          </a:xfrm>
          <a:prstGeom prst="rect">
            <a:avLst/>
          </a:prstGeom>
          <a:noFill/>
          <a:ln>
            <a:noFill/>
          </a:ln>
        </p:spPr>
      </p:pic>
      <p:pic>
        <p:nvPicPr>
          <p:cNvPr id="2" name="Picture 1">
            <a:extLst>
              <a:ext uri="{FF2B5EF4-FFF2-40B4-BE49-F238E27FC236}">
                <a16:creationId xmlns:a16="http://schemas.microsoft.com/office/drawing/2014/main" id="{5637E0EB-A5B6-45DA-87BD-8CE6644E9FC1}"/>
              </a:ext>
            </a:extLst>
          </p:cNvPr>
          <p:cNvPicPr>
            <a:picLocks noChangeAspect="1"/>
          </p:cNvPicPr>
          <p:nvPr/>
        </p:nvPicPr>
        <p:blipFill>
          <a:blip r:embed="rId6"/>
          <a:stretch>
            <a:fillRect/>
          </a:stretch>
        </p:blipFill>
        <p:spPr>
          <a:xfrm>
            <a:off x="4515590" y="1625012"/>
            <a:ext cx="4273564" cy="1250519"/>
          </a:xfrm>
          <a:prstGeom prst="rect">
            <a:avLst/>
          </a:prstGeom>
        </p:spPr>
      </p:pic>
      <p:sp>
        <p:nvSpPr>
          <p:cNvPr id="3" name="TextBox 2">
            <a:extLst>
              <a:ext uri="{FF2B5EF4-FFF2-40B4-BE49-F238E27FC236}">
                <a16:creationId xmlns:a16="http://schemas.microsoft.com/office/drawing/2014/main" id="{2DCCB709-8742-4C4C-9D58-84B1E9773502}"/>
              </a:ext>
            </a:extLst>
          </p:cNvPr>
          <p:cNvSpPr txBox="1"/>
          <p:nvPr/>
        </p:nvSpPr>
        <p:spPr>
          <a:xfrm>
            <a:off x="4503786" y="3106148"/>
            <a:ext cx="2278987" cy="830997"/>
          </a:xfrm>
          <a:prstGeom prst="rect">
            <a:avLst/>
          </a:prstGeom>
          <a:noFill/>
        </p:spPr>
        <p:txBody>
          <a:bodyPr wrap="square" rtlCol="0">
            <a:spAutoFit/>
          </a:bodyPr>
          <a:lstStyle/>
          <a:p>
            <a:r>
              <a:rPr lang="en-US" sz="1200" dirty="0">
                <a:solidFill>
                  <a:srgbClr val="2D3B45"/>
                </a:solidFill>
                <a:highlight>
                  <a:schemeClr val="lt1"/>
                </a:highlight>
                <a:latin typeface="Times New Roman"/>
                <a:cs typeface="Times New Roman"/>
                <a:sym typeface="Open Sans"/>
              </a:rPr>
              <a:t>Filtered and merged fire history data with weather data </a:t>
            </a:r>
          </a:p>
          <a:p>
            <a:r>
              <a:rPr lang="en-US" sz="1200" dirty="0">
                <a:solidFill>
                  <a:srgbClr val="2D3B45"/>
                </a:solidFill>
                <a:highlight>
                  <a:schemeClr val="lt1"/>
                </a:highlight>
                <a:latin typeface="Times New Roman"/>
                <a:cs typeface="Times New Roman"/>
                <a:sym typeface="Open Sans"/>
              </a:rPr>
              <a:t>within Sonoma County &amp; fire event after 2010.</a:t>
            </a:r>
          </a:p>
        </p:txBody>
      </p:sp>
      <p:pic>
        <p:nvPicPr>
          <p:cNvPr id="4" name="Picture 3">
            <a:extLst>
              <a:ext uri="{FF2B5EF4-FFF2-40B4-BE49-F238E27FC236}">
                <a16:creationId xmlns:a16="http://schemas.microsoft.com/office/drawing/2014/main" id="{D083EFF4-0211-442A-A48C-88BD9E754F21}"/>
              </a:ext>
            </a:extLst>
          </p:cNvPr>
          <p:cNvPicPr>
            <a:picLocks noChangeAspect="1"/>
          </p:cNvPicPr>
          <p:nvPr/>
        </p:nvPicPr>
        <p:blipFill>
          <a:blip r:embed="rId7"/>
          <a:stretch>
            <a:fillRect/>
          </a:stretch>
        </p:blipFill>
        <p:spPr>
          <a:xfrm>
            <a:off x="6900964" y="2866962"/>
            <a:ext cx="1905098" cy="197495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30"/>
          <p:cNvSpPr txBox="1">
            <a:spLocks noGrp="1"/>
          </p:cNvSpPr>
          <p:nvPr>
            <p:ph type="title"/>
          </p:nvPr>
        </p:nvSpPr>
        <p:spPr>
          <a:xfrm>
            <a:off x="311700" y="0"/>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Fire History Data</a:t>
            </a:r>
            <a:endParaRPr sz="3000">
              <a:latin typeface="Times New Roman"/>
              <a:ea typeface="Times New Roman"/>
              <a:cs typeface="Times New Roman"/>
              <a:sym typeface="Times New Roman"/>
            </a:endParaRPr>
          </a:p>
        </p:txBody>
      </p:sp>
      <p:sp>
        <p:nvSpPr>
          <p:cNvPr id="141" name="Google Shape;141;p30"/>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42" name="Google Shape;142;p30"/>
          <p:cNvPicPr preferRelativeResize="0"/>
          <p:nvPr/>
        </p:nvPicPr>
        <p:blipFill>
          <a:blip r:embed="rId3">
            <a:alphaModFix/>
          </a:blip>
          <a:stretch>
            <a:fillRect/>
          </a:stretch>
        </p:blipFill>
        <p:spPr>
          <a:xfrm>
            <a:off x="398450" y="1225225"/>
            <a:ext cx="3349076" cy="2846966"/>
          </a:xfrm>
          <a:prstGeom prst="rect">
            <a:avLst/>
          </a:prstGeom>
          <a:noFill/>
          <a:ln>
            <a:noFill/>
          </a:ln>
        </p:spPr>
      </p:pic>
      <p:pic>
        <p:nvPicPr>
          <p:cNvPr id="143" name="Google Shape;143;p30"/>
          <p:cNvPicPr preferRelativeResize="0"/>
          <p:nvPr/>
        </p:nvPicPr>
        <p:blipFill>
          <a:blip r:embed="rId4">
            <a:alphaModFix/>
          </a:blip>
          <a:stretch>
            <a:fillRect/>
          </a:stretch>
        </p:blipFill>
        <p:spPr>
          <a:xfrm>
            <a:off x="3747525" y="1225224"/>
            <a:ext cx="2667675" cy="1609675"/>
          </a:xfrm>
          <a:prstGeom prst="rect">
            <a:avLst/>
          </a:prstGeom>
          <a:noFill/>
          <a:ln>
            <a:noFill/>
          </a:ln>
        </p:spPr>
      </p:pic>
      <p:pic>
        <p:nvPicPr>
          <p:cNvPr id="144" name="Google Shape;144;p30"/>
          <p:cNvPicPr preferRelativeResize="0"/>
          <p:nvPr/>
        </p:nvPicPr>
        <p:blipFill rotWithShape="1">
          <a:blip r:embed="rId5">
            <a:alphaModFix/>
          </a:blip>
          <a:srcRect r="4961"/>
          <a:stretch/>
        </p:blipFill>
        <p:spPr>
          <a:xfrm>
            <a:off x="3747525" y="2969550"/>
            <a:ext cx="2667675" cy="1693650"/>
          </a:xfrm>
          <a:prstGeom prst="rect">
            <a:avLst/>
          </a:prstGeom>
          <a:noFill/>
          <a:ln>
            <a:noFill/>
          </a:ln>
        </p:spPr>
      </p:pic>
      <p:pic>
        <p:nvPicPr>
          <p:cNvPr id="145" name="Google Shape;145;p30"/>
          <p:cNvPicPr preferRelativeResize="0"/>
          <p:nvPr/>
        </p:nvPicPr>
        <p:blipFill>
          <a:blip r:embed="rId6">
            <a:alphaModFix/>
          </a:blip>
          <a:stretch>
            <a:fillRect/>
          </a:stretch>
        </p:blipFill>
        <p:spPr>
          <a:xfrm>
            <a:off x="6415200" y="1225225"/>
            <a:ext cx="2728799" cy="1646558"/>
          </a:xfrm>
          <a:prstGeom prst="rect">
            <a:avLst/>
          </a:prstGeom>
          <a:noFill/>
          <a:ln>
            <a:noFill/>
          </a:ln>
        </p:spPr>
      </p:pic>
      <p:pic>
        <p:nvPicPr>
          <p:cNvPr id="146" name="Google Shape;146;p30"/>
          <p:cNvPicPr preferRelativeResize="0"/>
          <p:nvPr/>
        </p:nvPicPr>
        <p:blipFill>
          <a:blip r:embed="rId7">
            <a:alphaModFix/>
          </a:blip>
          <a:stretch>
            <a:fillRect/>
          </a:stretch>
        </p:blipFill>
        <p:spPr>
          <a:xfrm>
            <a:off x="61125" y="2834888"/>
            <a:ext cx="1364325" cy="1741950"/>
          </a:xfrm>
          <a:prstGeom prst="rect">
            <a:avLst/>
          </a:prstGeom>
          <a:noFill/>
          <a:ln>
            <a:noFill/>
          </a:ln>
        </p:spPr>
      </p:pic>
      <p:pic>
        <p:nvPicPr>
          <p:cNvPr id="147" name="Google Shape;147;p30"/>
          <p:cNvPicPr preferRelativeResize="0"/>
          <p:nvPr/>
        </p:nvPicPr>
        <p:blipFill>
          <a:blip r:embed="rId8">
            <a:alphaModFix/>
          </a:blip>
          <a:stretch>
            <a:fillRect/>
          </a:stretch>
        </p:blipFill>
        <p:spPr>
          <a:xfrm>
            <a:off x="6538375" y="2960375"/>
            <a:ext cx="2170750" cy="1915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1"/>
          <p:cNvSpPr txBox="1">
            <a:spLocks noGrp="1"/>
          </p:cNvSpPr>
          <p:nvPr>
            <p:ph type="title"/>
          </p:nvPr>
        </p:nvSpPr>
        <p:spPr>
          <a:xfrm>
            <a:off x="311700" y="0"/>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Fire History - </a:t>
            </a:r>
            <a:r>
              <a:rPr lang="en" sz="3000" i="1">
                <a:latin typeface="Times New Roman"/>
                <a:ea typeface="Times New Roman"/>
                <a:cs typeface="Times New Roman"/>
                <a:sym typeface="Times New Roman"/>
              </a:rPr>
              <a:t>Logistic Regression</a:t>
            </a:r>
            <a:endParaRPr sz="3000" i="1">
              <a:latin typeface="Times New Roman"/>
              <a:ea typeface="Times New Roman"/>
              <a:cs typeface="Times New Roman"/>
              <a:sym typeface="Times New Roman"/>
            </a:endParaRPr>
          </a:p>
        </p:txBody>
      </p:sp>
      <p:sp>
        <p:nvSpPr>
          <p:cNvPr id="153" name="Google Shape;153;p31"/>
          <p:cNvSpPr txBox="1">
            <a:spLocks noGrp="1"/>
          </p:cNvSpPr>
          <p:nvPr>
            <p:ph type="body" idx="1"/>
          </p:nvPr>
        </p:nvSpPr>
        <p:spPr>
          <a:xfrm>
            <a:off x="387975" y="1268800"/>
            <a:ext cx="8520600" cy="33540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Clr>
                <a:schemeClr val="dk1"/>
              </a:buClr>
              <a:buSzPts val="1100"/>
              <a:buFont typeface="Arial"/>
              <a:buNone/>
            </a:pPr>
            <a:endParaRPr sz="1200">
              <a:solidFill>
                <a:srgbClr val="2D3B45"/>
              </a:solidFill>
              <a:highlight>
                <a:srgbClr val="FFFFFF"/>
              </a:highlight>
            </a:endParaRPr>
          </a:p>
          <a:p>
            <a:pPr marL="0" lvl="0" indent="0" algn="l" rtl="0">
              <a:spcBef>
                <a:spcPts val="900"/>
              </a:spcBef>
              <a:spcAft>
                <a:spcPts val="1600"/>
              </a:spcAft>
              <a:buNone/>
            </a:pPr>
            <a:endParaRPr/>
          </a:p>
        </p:txBody>
      </p:sp>
      <p:pic>
        <p:nvPicPr>
          <p:cNvPr id="154" name="Google Shape;154;p31"/>
          <p:cNvPicPr preferRelativeResize="0"/>
          <p:nvPr/>
        </p:nvPicPr>
        <p:blipFill rotWithShape="1">
          <a:blip r:embed="rId3">
            <a:alphaModFix/>
          </a:blip>
          <a:srcRect l="7011"/>
          <a:stretch/>
        </p:blipFill>
        <p:spPr>
          <a:xfrm>
            <a:off x="5227957" y="831300"/>
            <a:ext cx="3207625" cy="3964950"/>
          </a:xfrm>
          <a:prstGeom prst="rect">
            <a:avLst/>
          </a:prstGeom>
          <a:noFill/>
          <a:ln>
            <a:noFill/>
          </a:ln>
        </p:spPr>
      </p:pic>
      <p:pic>
        <p:nvPicPr>
          <p:cNvPr id="157" name="Google Shape;157;p31"/>
          <p:cNvPicPr preferRelativeResize="0"/>
          <p:nvPr/>
        </p:nvPicPr>
        <p:blipFill>
          <a:blip r:embed="rId4">
            <a:alphaModFix/>
          </a:blip>
          <a:stretch>
            <a:fillRect/>
          </a:stretch>
        </p:blipFill>
        <p:spPr>
          <a:xfrm>
            <a:off x="146706" y="1516800"/>
            <a:ext cx="3315825" cy="285799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1"/>
          <p:cNvSpPr txBox="1">
            <a:spLocks noGrp="1"/>
          </p:cNvSpPr>
          <p:nvPr>
            <p:ph type="title"/>
          </p:nvPr>
        </p:nvSpPr>
        <p:spPr>
          <a:xfrm>
            <a:off x="311700" y="0"/>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Fire History - </a:t>
            </a:r>
            <a:r>
              <a:rPr lang="en" sz="3000" i="1">
                <a:latin typeface="Times New Roman"/>
                <a:ea typeface="Times New Roman"/>
                <a:cs typeface="Times New Roman"/>
                <a:sym typeface="Times New Roman"/>
              </a:rPr>
              <a:t>Logistic Regression</a:t>
            </a:r>
            <a:endParaRPr sz="3000" i="1">
              <a:latin typeface="Times New Roman"/>
              <a:ea typeface="Times New Roman"/>
              <a:cs typeface="Times New Roman"/>
              <a:sym typeface="Times New Roman"/>
            </a:endParaRPr>
          </a:p>
        </p:txBody>
      </p:sp>
      <p:sp>
        <p:nvSpPr>
          <p:cNvPr id="153" name="Google Shape;153;p31"/>
          <p:cNvSpPr txBox="1">
            <a:spLocks noGrp="1"/>
          </p:cNvSpPr>
          <p:nvPr>
            <p:ph type="body" idx="1"/>
          </p:nvPr>
        </p:nvSpPr>
        <p:spPr>
          <a:xfrm>
            <a:off x="387975" y="1268800"/>
            <a:ext cx="8520600" cy="33540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Clr>
                <a:schemeClr val="dk1"/>
              </a:buClr>
              <a:buSzPts val="1100"/>
              <a:buFont typeface="Arial"/>
              <a:buNone/>
            </a:pPr>
            <a:endParaRPr sz="1200">
              <a:solidFill>
                <a:srgbClr val="2D3B45"/>
              </a:solidFill>
              <a:highlight>
                <a:srgbClr val="FFFFFF"/>
              </a:highlight>
            </a:endParaRPr>
          </a:p>
          <a:p>
            <a:pPr marL="0" lvl="0" indent="0" algn="l" rtl="0">
              <a:spcBef>
                <a:spcPts val="900"/>
              </a:spcBef>
              <a:spcAft>
                <a:spcPts val="1600"/>
              </a:spcAft>
              <a:buNone/>
            </a:pPr>
            <a:endParaRPr/>
          </a:p>
        </p:txBody>
      </p:sp>
      <p:pic>
        <p:nvPicPr>
          <p:cNvPr id="155" name="Google Shape;155;p31"/>
          <p:cNvPicPr preferRelativeResize="0"/>
          <p:nvPr/>
        </p:nvPicPr>
        <p:blipFill>
          <a:blip r:embed="rId3">
            <a:alphaModFix/>
          </a:blip>
          <a:stretch>
            <a:fillRect/>
          </a:stretch>
        </p:blipFill>
        <p:spPr>
          <a:xfrm>
            <a:off x="31176" y="862133"/>
            <a:ext cx="5561574" cy="3964950"/>
          </a:xfrm>
          <a:prstGeom prst="rect">
            <a:avLst/>
          </a:prstGeom>
          <a:noFill/>
          <a:ln>
            <a:noFill/>
          </a:ln>
        </p:spPr>
      </p:pic>
      <p:pic>
        <p:nvPicPr>
          <p:cNvPr id="156" name="Google Shape;156;p31"/>
          <p:cNvPicPr preferRelativeResize="0"/>
          <p:nvPr/>
        </p:nvPicPr>
        <p:blipFill>
          <a:blip r:embed="rId4">
            <a:alphaModFix/>
          </a:blip>
          <a:stretch>
            <a:fillRect/>
          </a:stretch>
        </p:blipFill>
        <p:spPr>
          <a:xfrm>
            <a:off x="5796999" y="520700"/>
            <a:ext cx="3315825" cy="4405533"/>
          </a:xfrm>
          <a:prstGeom prst="rect">
            <a:avLst/>
          </a:prstGeom>
          <a:noFill/>
          <a:ln>
            <a:noFill/>
          </a:ln>
        </p:spPr>
      </p:pic>
    </p:spTree>
    <p:extLst>
      <p:ext uri="{BB962C8B-B14F-4D97-AF65-F5344CB8AC3E}">
        <p14:creationId xmlns:p14="http://schemas.microsoft.com/office/powerpoint/2010/main" val="3286357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2"/>
          <p:cNvSpPr txBox="1">
            <a:spLocks noGrp="1"/>
          </p:cNvSpPr>
          <p:nvPr>
            <p:ph type="body" idx="1"/>
          </p:nvPr>
        </p:nvSpPr>
        <p:spPr>
          <a:xfrm>
            <a:off x="5232225" y="1225225"/>
            <a:ext cx="3600000" cy="33540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None/>
            </a:pPr>
            <a:endParaRPr sz="1200">
              <a:solidFill>
                <a:srgbClr val="2D3B45"/>
              </a:solidFill>
              <a:highlight>
                <a:srgbClr val="FFFFFF"/>
              </a:highlight>
            </a:endParaRPr>
          </a:p>
          <a:p>
            <a:pPr marL="0" lvl="0" indent="0" algn="l" rtl="0">
              <a:spcBef>
                <a:spcPts val="900"/>
              </a:spcBef>
              <a:spcAft>
                <a:spcPts val="1600"/>
              </a:spcAft>
              <a:buNone/>
            </a:pPr>
            <a:endParaRPr/>
          </a:p>
        </p:txBody>
      </p:sp>
      <p:pic>
        <p:nvPicPr>
          <p:cNvPr id="163" name="Google Shape;163;p32"/>
          <p:cNvPicPr preferRelativeResize="0"/>
          <p:nvPr/>
        </p:nvPicPr>
        <p:blipFill>
          <a:blip r:embed="rId3">
            <a:alphaModFix/>
          </a:blip>
          <a:stretch>
            <a:fillRect/>
          </a:stretch>
        </p:blipFill>
        <p:spPr>
          <a:xfrm>
            <a:off x="627200" y="1225225"/>
            <a:ext cx="4173778" cy="3691475"/>
          </a:xfrm>
          <a:prstGeom prst="rect">
            <a:avLst/>
          </a:prstGeom>
          <a:noFill/>
          <a:ln>
            <a:noFill/>
          </a:ln>
        </p:spPr>
      </p:pic>
      <p:pic>
        <p:nvPicPr>
          <p:cNvPr id="164" name="Google Shape;164;p32"/>
          <p:cNvPicPr preferRelativeResize="0"/>
          <p:nvPr/>
        </p:nvPicPr>
        <p:blipFill>
          <a:blip r:embed="rId4">
            <a:alphaModFix/>
          </a:blip>
          <a:stretch>
            <a:fillRect/>
          </a:stretch>
        </p:blipFill>
        <p:spPr>
          <a:xfrm>
            <a:off x="5624900" y="667675"/>
            <a:ext cx="3519100" cy="4376201"/>
          </a:xfrm>
          <a:prstGeom prst="rect">
            <a:avLst/>
          </a:prstGeom>
          <a:noFill/>
          <a:ln>
            <a:noFill/>
          </a:ln>
        </p:spPr>
      </p:pic>
      <p:sp>
        <p:nvSpPr>
          <p:cNvPr id="165" name="Google Shape;165;p32"/>
          <p:cNvSpPr txBox="1">
            <a:spLocks noGrp="1"/>
          </p:cNvSpPr>
          <p:nvPr>
            <p:ph type="title"/>
          </p:nvPr>
        </p:nvSpPr>
        <p:spPr>
          <a:xfrm>
            <a:off x="200850" y="-71700"/>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latin typeface="Times New Roman"/>
                <a:ea typeface="Times New Roman"/>
                <a:cs typeface="Times New Roman"/>
                <a:sym typeface="Times New Roman"/>
              </a:rPr>
              <a:t>Fire History - </a:t>
            </a:r>
            <a:r>
              <a:rPr lang="en" sz="3000" i="1">
                <a:latin typeface="Times New Roman"/>
                <a:ea typeface="Times New Roman"/>
                <a:cs typeface="Times New Roman"/>
                <a:sym typeface="Times New Roman"/>
              </a:rPr>
              <a:t>Logistic Regression</a:t>
            </a:r>
            <a:endParaRPr sz="3000" i="1">
              <a:latin typeface="Times New Roman"/>
              <a:ea typeface="Times New Roman"/>
              <a:cs typeface="Times New Roman"/>
              <a:sym typeface="Times New Roman"/>
            </a:endParaRPr>
          </a:p>
        </p:txBody>
      </p:sp>
      <p:sp>
        <p:nvSpPr>
          <p:cNvPr id="166" name="Google Shape;166;p32"/>
          <p:cNvSpPr/>
          <p:nvPr/>
        </p:nvSpPr>
        <p:spPr>
          <a:xfrm>
            <a:off x="7094275" y="4425000"/>
            <a:ext cx="370500" cy="1542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2"/>
          <p:cNvSpPr/>
          <p:nvPr/>
        </p:nvSpPr>
        <p:spPr>
          <a:xfrm>
            <a:off x="6080675" y="3825500"/>
            <a:ext cx="370500" cy="1542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2"/>
          <p:cNvSpPr/>
          <p:nvPr/>
        </p:nvSpPr>
        <p:spPr>
          <a:xfrm>
            <a:off x="7094275" y="1558700"/>
            <a:ext cx="926100" cy="1542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2"/>
          <p:cNvSpPr/>
          <p:nvPr/>
        </p:nvSpPr>
        <p:spPr>
          <a:xfrm>
            <a:off x="6930175" y="2417550"/>
            <a:ext cx="1090200" cy="1542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3138</Words>
  <Application>Microsoft Office PowerPoint</Application>
  <PresentationFormat>On-screen Show (16:9)</PresentationFormat>
  <Paragraphs>320</Paragraphs>
  <Slides>30</Slides>
  <Notes>30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30</vt:i4>
      </vt:variant>
    </vt:vector>
  </HeadingPairs>
  <TitlesOfParts>
    <vt:vector size="40" baseType="lpstr">
      <vt:lpstr>Economica</vt:lpstr>
      <vt:lpstr>Open Sans</vt:lpstr>
      <vt:lpstr>Times New Roman</vt:lpstr>
      <vt:lpstr>Roboto</vt:lpstr>
      <vt:lpstr>Arial</vt:lpstr>
      <vt:lpstr>Merriweather</vt:lpstr>
      <vt:lpstr>Courier New</vt:lpstr>
      <vt:lpstr>Calibri</vt:lpstr>
      <vt:lpstr>Luxe</vt:lpstr>
      <vt:lpstr>Simple Light</vt:lpstr>
      <vt:lpstr>Sonoma County  Wildfire Risk Analysis  Final Project Presentation</vt:lpstr>
      <vt:lpstr>Overview:</vt:lpstr>
      <vt:lpstr>Project Introduction</vt:lpstr>
      <vt:lpstr>Project Team</vt:lpstr>
      <vt:lpstr>Fire History Data</vt:lpstr>
      <vt:lpstr>Fire History Data</vt:lpstr>
      <vt:lpstr>Fire History - Logistic Regression</vt:lpstr>
      <vt:lpstr>Fire History - Logistic Regression</vt:lpstr>
      <vt:lpstr>Fire History - Logistic Regression</vt:lpstr>
      <vt:lpstr>PowerPoint Presentation</vt:lpstr>
      <vt:lpstr>Weather - Random Forest Classifier (RFC)  </vt:lpstr>
      <vt:lpstr>Weather - Random Forest Classifier (RFC)</vt:lpstr>
      <vt:lpstr>Weather - Random Forest Classifier (RFC)</vt:lpstr>
      <vt:lpstr>PowerPoint Presentation</vt:lpstr>
      <vt:lpstr>PowerPoint Presentation</vt:lpstr>
      <vt:lpstr>Normalized Difference Vegetation Index (NDVI)</vt:lpstr>
      <vt:lpstr>Challenges faced</vt:lpstr>
      <vt:lpstr>Support Vector machine:</vt:lpstr>
      <vt:lpstr>Support Vector machine: </vt:lpstr>
      <vt:lpstr>NDVI images:</vt:lpstr>
      <vt:lpstr> K-Nearest Neighbors (KNN):</vt:lpstr>
      <vt:lpstr>KNN Training and Testing Dataset</vt:lpstr>
      <vt:lpstr>PowerPoint Presentation</vt:lpstr>
      <vt:lpstr>Human Factors - Training Data</vt:lpstr>
      <vt:lpstr>Human Factors - Sample Data</vt:lpstr>
      <vt:lpstr>Human Factors - Logistic regression</vt:lpstr>
      <vt:lpstr>Logistic Regression-Experimental Results</vt:lpstr>
      <vt:lpstr>Logistic Regression-Experimental Results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Sonoma County  Wildfire Risk Analysis  Final Project Presentation</dc:title>
  <cp:lastModifiedBy>1215 tpj</cp:lastModifiedBy>
  <cp:revision>1</cp:revision>
  <dcterms:modified xsi:type="dcterms:W3CDTF">2020-10-31T05:21:51Z</dcterms:modified>
</cp:coreProperties>
</file>